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Garamond" panose="02020404030301010803" pitchFamily="18" charset="0"/>
      <p:regular r:id="rId19"/>
      <p:bold r:id="rId20"/>
      <p:italic r:id="rId21"/>
      <p:boldItalic r:id="rId22"/>
    </p:embeddedFont>
    <p:embeddedFont>
      <p:font typeface="Microsoft Sans Serif" panose="020B0604020202020204" pitchFamily="34" charset="0"/>
      <p:regular r:id="rId23"/>
    </p:embeddedFont>
    <p:embeddedFont>
      <p:font typeface="Open Sans" pitchFamily="2"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toryboard" id="{025BC7CB-7DF9-4DEA-84B0-E4E3E36FDC89}">
          <p14:sldIdLst>
            <p14:sldId id="256"/>
            <p14:sldId id="257"/>
            <p14:sldId id="258"/>
            <p14:sldId id="259"/>
            <p14:sldId id="260"/>
            <p14:sldId id="261"/>
            <p14:sldId id="262"/>
            <p14:sldId id="263"/>
            <p14:sldId id="264"/>
            <p14:sldId id="265"/>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s+TCHaU7iz+qvlzcWlDdDnadWN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9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6FE31-6DA7-41A6-AF50-923EBF5B5B0E}" v="12" dt="2024-07-14T13:09:09.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1937" autoAdjust="0"/>
  </p:normalViewPr>
  <p:slideViewPr>
    <p:cSldViewPr snapToGrid="0">
      <p:cViewPr varScale="1">
        <p:scale>
          <a:sx n="109" d="100"/>
          <a:sy n="109" d="100"/>
        </p:scale>
        <p:origin x="167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2" d="100"/>
          <a:sy n="122" d="100"/>
        </p:scale>
        <p:origin x="41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gs" Target="tags/tag1.xml"/><Relationship Id="rId40" Type="http://customschemas.google.com/relationships/presentationmetadata" Target="meta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AF1F2D-36F5-B1F2-B5CC-25425AD20A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0A882B4-3B8A-0F50-462F-65E46E7845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DC41CC-EA96-48ED-BF63-E3D973B21C27}" type="datetimeFigureOut">
              <a:rPr lang="en-US" smtClean="0"/>
              <a:t>7/13/2024</a:t>
            </a:fld>
            <a:endParaRPr lang="en-US"/>
          </a:p>
        </p:txBody>
      </p:sp>
      <p:sp>
        <p:nvSpPr>
          <p:cNvPr id="4" name="Footer Placeholder 3">
            <a:extLst>
              <a:ext uri="{FF2B5EF4-FFF2-40B4-BE49-F238E27FC236}">
                <a16:creationId xmlns:a16="http://schemas.microsoft.com/office/drawing/2014/main" id="{F503E6B1-6573-F1A6-E61E-D1A648ECBB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800AF2-3FBA-29E5-343D-5B7AA240D4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2C92B5-F8AE-4B99-A4BD-E6E2B29A754C}" type="slidenum">
              <a:rPr lang="en-US" smtClean="0"/>
              <a:t>‹#›</a:t>
            </a:fld>
            <a:endParaRPr lang="en-US"/>
          </a:p>
        </p:txBody>
      </p:sp>
    </p:spTree>
    <p:custDataLst>
      <p:tags r:id="rId2"/>
    </p:custDataLst>
    <p:extLst>
      <p:ext uri="{BB962C8B-B14F-4D97-AF65-F5344CB8AC3E}">
        <p14:creationId xmlns:p14="http://schemas.microsoft.com/office/powerpoint/2010/main" val="2206710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1" name="Google Shape;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61" name="Google Shape;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26802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61" name="Google Shape;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45335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1" name="Google Shape;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07922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61" name="Google Shape;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10167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1" name="Google Shape;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0291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1" name="Google Shape;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77407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1" name="Google Shape;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14181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61" name="Google Shape;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63080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61" name="Google Shape;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78119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61" name="Google Shape;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515076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Storyboard Slide Master">
    <p:spTree>
      <p:nvGrpSpPr>
        <p:cNvPr id="1" name="Shape 16"/>
        <p:cNvGrpSpPr/>
        <p:nvPr/>
      </p:nvGrpSpPr>
      <p:grpSpPr>
        <a:xfrm>
          <a:off x="0" y="0"/>
          <a:ext cx="0" cy="0"/>
          <a:chOff x="0" y="0"/>
          <a:chExt cx="0" cy="0"/>
        </a:xfrm>
      </p:grpSpPr>
      <p:grpSp>
        <p:nvGrpSpPr>
          <p:cNvPr id="17" name="Google Shape;17;p10"/>
          <p:cNvGrpSpPr/>
          <p:nvPr/>
        </p:nvGrpSpPr>
        <p:grpSpPr>
          <a:xfrm>
            <a:off x="214386" y="906653"/>
            <a:ext cx="8708937" cy="5490356"/>
            <a:chOff x="214386" y="906653"/>
            <a:chExt cx="8708937" cy="5490356"/>
          </a:xfrm>
        </p:grpSpPr>
        <p:sp>
          <p:nvSpPr>
            <p:cNvPr id="18" name="Google Shape;18;p10"/>
            <p:cNvSpPr/>
            <p:nvPr/>
          </p:nvSpPr>
          <p:spPr>
            <a:xfrm>
              <a:off x="222309" y="906653"/>
              <a:ext cx="8701014" cy="623283"/>
            </a:xfrm>
            <a:prstGeom prst="round1Rect">
              <a:avLst>
                <a:gd name="adj" fmla="val 16667"/>
              </a:avLst>
            </a:prstGeom>
            <a:solidFill>
              <a:schemeClr val="lt1"/>
            </a:solidFill>
            <a:ln w="9525"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9" name="Google Shape;19;p10"/>
            <p:cNvSpPr/>
            <p:nvPr/>
          </p:nvSpPr>
          <p:spPr>
            <a:xfrm>
              <a:off x="214386" y="1829485"/>
              <a:ext cx="4267952" cy="1600200"/>
            </a:xfrm>
            <a:prstGeom prst="round1Rect">
              <a:avLst>
                <a:gd name="adj" fmla="val 3539"/>
              </a:avLst>
            </a:prstGeom>
            <a:solidFill>
              <a:schemeClr val="lt1"/>
            </a:solidFill>
            <a:ln w="9525"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0" name="Google Shape;20;p10"/>
            <p:cNvSpPr/>
            <p:nvPr/>
          </p:nvSpPr>
          <p:spPr>
            <a:xfrm>
              <a:off x="214386" y="5639944"/>
              <a:ext cx="4267952" cy="757065"/>
            </a:xfrm>
            <a:prstGeom prst="round1Rect">
              <a:avLst>
                <a:gd name="adj" fmla="val 12706"/>
              </a:avLst>
            </a:prstGeom>
            <a:solidFill>
              <a:schemeClr val="lt1"/>
            </a:solidFill>
            <a:ln w="9525"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10"/>
            <p:cNvSpPr/>
            <p:nvPr/>
          </p:nvSpPr>
          <p:spPr>
            <a:xfrm>
              <a:off x="214386" y="3724633"/>
              <a:ext cx="4267954" cy="1611161"/>
            </a:xfrm>
            <a:prstGeom prst="round1Rect">
              <a:avLst>
                <a:gd name="adj" fmla="val 4786"/>
              </a:avLst>
            </a:prstGeom>
            <a:solidFill>
              <a:schemeClr val="lt1"/>
            </a:solidFill>
            <a:ln w="9525"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2" name="Google Shape;22;p10"/>
            <p:cNvSpPr/>
            <p:nvPr/>
          </p:nvSpPr>
          <p:spPr>
            <a:xfrm>
              <a:off x="4578433" y="1829485"/>
              <a:ext cx="4344890" cy="1600200"/>
            </a:xfrm>
            <a:prstGeom prst="round1Rect">
              <a:avLst>
                <a:gd name="adj" fmla="val 7639"/>
              </a:avLst>
            </a:prstGeom>
            <a:solidFill>
              <a:schemeClr val="lt1"/>
            </a:solidFill>
            <a:ln w="9525"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3" name="Google Shape;23;p10"/>
            <p:cNvSpPr/>
            <p:nvPr/>
          </p:nvSpPr>
          <p:spPr>
            <a:xfrm>
              <a:off x="4580820" y="3724633"/>
              <a:ext cx="4342503" cy="2672376"/>
            </a:xfrm>
            <a:prstGeom prst="round1Rect">
              <a:avLst>
                <a:gd name="adj" fmla="val 3539"/>
              </a:avLst>
            </a:prstGeom>
            <a:solidFill>
              <a:schemeClr val="lt1"/>
            </a:solidFill>
            <a:ln w="9525"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grpSp>
      <p:grpSp>
        <p:nvGrpSpPr>
          <p:cNvPr id="24" name="Google Shape;24;p10"/>
          <p:cNvGrpSpPr/>
          <p:nvPr/>
        </p:nvGrpSpPr>
        <p:grpSpPr>
          <a:xfrm>
            <a:off x="220677" y="649224"/>
            <a:ext cx="6103923" cy="4996193"/>
            <a:chOff x="220677" y="649224"/>
            <a:chExt cx="6126060" cy="4996193"/>
          </a:xfrm>
        </p:grpSpPr>
        <p:sp>
          <p:nvSpPr>
            <p:cNvPr id="25" name="Google Shape;25;p10"/>
            <p:cNvSpPr txBox="1"/>
            <p:nvPr/>
          </p:nvSpPr>
          <p:spPr>
            <a:xfrm>
              <a:off x="220677" y="649224"/>
              <a:ext cx="1752600" cy="261610"/>
            </a:xfrm>
            <a:prstGeom prst="rect">
              <a:avLst/>
            </a:prstGeom>
            <a:solidFill>
              <a:srgbClr val="7C906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a:solidFill>
                    <a:schemeClr val="lt1"/>
                  </a:solidFill>
                  <a:latin typeface="Trebuchet MS"/>
                  <a:ea typeface="Trebuchet MS"/>
                  <a:cs typeface="Trebuchet MS"/>
                  <a:sym typeface="Trebuchet MS"/>
                </a:rPr>
                <a:t>USER </a:t>
              </a:r>
              <a:r>
                <a:rPr lang="en-US" sz="1100" b="1" i="0" u="none" strike="noStrike" cap="none">
                  <a:solidFill>
                    <a:schemeClr val="lt1"/>
                  </a:solidFill>
                  <a:latin typeface="Trebuchet MS"/>
                  <a:ea typeface="Trebuchet MS"/>
                  <a:cs typeface="Trebuchet MS"/>
                  <a:sym typeface="Trebuchet MS"/>
                </a:rPr>
                <a:t>SEES</a:t>
              </a:r>
              <a:endParaRPr/>
            </a:p>
          </p:txBody>
        </p:sp>
        <p:sp>
          <p:nvSpPr>
            <p:cNvPr id="26" name="Google Shape;26;p10"/>
            <p:cNvSpPr txBox="1"/>
            <p:nvPr/>
          </p:nvSpPr>
          <p:spPr>
            <a:xfrm>
              <a:off x="220677" y="1572768"/>
              <a:ext cx="1752600" cy="261610"/>
            </a:xfrm>
            <a:prstGeom prst="rect">
              <a:avLst/>
            </a:prstGeom>
            <a:solidFill>
              <a:srgbClr val="7C906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Trebuchet MS"/>
                  <a:ea typeface="Trebuchet MS"/>
                  <a:cs typeface="Trebuchet MS"/>
                  <a:sym typeface="Trebuchet MS"/>
                </a:rPr>
                <a:t>USER </a:t>
              </a:r>
              <a:r>
                <a:rPr lang="en-US" sz="1100" b="1">
                  <a:solidFill>
                    <a:schemeClr val="lt1"/>
                  </a:solidFill>
                  <a:latin typeface="Trebuchet MS"/>
                  <a:ea typeface="Trebuchet MS"/>
                  <a:cs typeface="Trebuchet MS"/>
                  <a:sym typeface="Trebuchet MS"/>
                </a:rPr>
                <a:t>HEARS</a:t>
              </a:r>
              <a:endParaRPr/>
            </a:p>
          </p:txBody>
        </p:sp>
        <p:sp>
          <p:nvSpPr>
            <p:cNvPr id="27" name="Google Shape;27;p10"/>
            <p:cNvSpPr txBox="1"/>
            <p:nvPr/>
          </p:nvSpPr>
          <p:spPr>
            <a:xfrm>
              <a:off x="220677" y="5383807"/>
              <a:ext cx="1752600" cy="261610"/>
            </a:xfrm>
            <a:prstGeom prst="rect">
              <a:avLst/>
            </a:prstGeom>
            <a:solidFill>
              <a:srgbClr val="7C906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lt1"/>
                  </a:solidFill>
                  <a:latin typeface="Trebuchet MS"/>
                  <a:ea typeface="Trebuchet MS"/>
                  <a:cs typeface="Trebuchet MS"/>
                  <a:sym typeface="Trebuchet MS"/>
                </a:rPr>
                <a:t>ADDITIONAL NOTES</a:t>
              </a:r>
              <a:endParaRPr sz="1100" dirty="0">
                <a:solidFill>
                  <a:schemeClr val="lt1"/>
                </a:solidFill>
                <a:latin typeface="Trebuchet MS"/>
                <a:ea typeface="Trebuchet MS"/>
                <a:cs typeface="Trebuchet MS"/>
                <a:sym typeface="Trebuchet MS"/>
              </a:endParaRPr>
            </a:p>
          </p:txBody>
        </p:sp>
        <p:sp>
          <p:nvSpPr>
            <p:cNvPr id="28" name="Google Shape;28;p10"/>
            <p:cNvSpPr txBox="1"/>
            <p:nvPr/>
          </p:nvSpPr>
          <p:spPr>
            <a:xfrm>
              <a:off x="220677" y="3474720"/>
              <a:ext cx="1752600" cy="261610"/>
            </a:xfrm>
            <a:prstGeom prst="rect">
              <a:avLst/>
            </a:prstGeom>
            <a:solidFill>
              <a:srgbClr val="7C906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lt1"/>
                  </a:solidFill>
                  <a:latin typeface="Trebuchet MS"/>
                  <a:ea typeface="Trebuchet MS"/>
                  <a:cs typeface="Trebuchet MS"/>
                  <a:sym typeface="Trebuchet MS"/>
                </a:rPr>
                <a:t>USER INTERACTION</a:t>
              </a:r>
              <a:endParaRPr sz="1100" b="1" dirty="0">
                <a:solidFill>
                  <a:schemeClr val="lt1"/>
                </a:solidFill>
                <a:latin typeface="Trebuchet MS"/>
                <a:ea typeface="Trebuchet MS"/>
                <a:cs typeface="Trebuchet MS"/>
                <a:sym typeface="Trebuchet MS"/>
              </a:endParaRPr>
            </a:p>
          </p:txBody>
        </p:sp>
        <p:sp>
          <p:nvSpPr>
            <p:cNvPr id="29" name="Google Shape;29;p10"/>
            <p:cNvSpPr txBox="1"/>
            <p:nvPr/>
          </p:nvSpPr>
          <p:spPr>
            <a:xfrm>
              <a:off x="4594137" y="1572768"/>
              <a:ext cx="1752600" cy="261610"/>
            </a:xfrm>
            <a:prstGeom prst="rect">
              <a:avLst/>
            </a:prstGeom>
            <a:solidFill>
              <a:srgbClr val="7C906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lt1"/>
                  </a:solidFill>
                  <a:latin typeface="Trebuchet MS"/>
                  <a:ea typeface="Trebuchet MS"/>
                  <a:cs typeface="Trebuchet MS"/>
                  <a:sym typeface="Trebuchet MS"/>
                </a:rPr>
                <a:t>GRAPHIC ASSETS</a:t>
              </a:r>
              <a:endParaRPr dirty="0"/>
            </a:p>
          </p:txBody>
        </p:sp>
        <p:sp>
          <p:nvSpPr>
            <p:cNvPr id="30" name="Google Shape;30;p10"/>
            <p:cNvSpPr txBox="1"/>
            <p:nvPr/>
          </p:nvSpPr>
          <p:spPr>
            <a:xfrm>
              <a:off x="4594137" y="3474720"/>
              <a:ext cx="1752600" cy="261610"/>
            </a:xfrm>
            <a:prstGeom prst="rect">
              <a:avLst/>
            </a:prstGeom>
            <a:solidFill>
              <a:srgbClr val="7C906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lt1"/>
                  </a:solidFill>
                  <a:latin typeface="Trebuchet MS"/>
                  <a:ea typeface="Trebuchet MS"/>
                  <a:cs typeface="Trebuchet MS"/>
                  <a:sym typeface="Trebuchet MS"/>
                </a:rPr>
                <a:t>ON-SCREEN TEXT</a:t>
              </a:r>
            </a:p>
          </p:txBody>
        </p:sp>
      </p:grpSp>
      <p:sp>
        <p:nvSpPr>
          <p:cNvPr id="33" name="Google Shape;33;p10"/>
          <p:cNvSpPr/>
          <p:nvPr/>
        </p:nvSpPr>
        <p:spPr>
          <a:xfrm>
            <a:off x="5837975" y="122905"/>
            <a:ext cx="3085348" cy="381000"/>
          </a:xfrm>
          <a:prstGeom prst="roundRect">
            <a:avLst>
              <a:gd name="adj" fmla="val 16667"/>
            </a:avLst>
          </a:prstGeom>
          <a:solidFill>
            <a:schemeClr val="lt1"/>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4" name="Google Shape;34;p10"/>
          <p:cNvSpPr/>
          <p:nvPr/>
        </p:nvSpPr>
        <p:spPr>
          <a:xfrm>
            <a:off x="843859" y="122905"/>
            <a:ext cx="762000" cy="381000"/>
          </a:xfrm>
          <a:prstGeom prst="roundRect">
            <a:avLst>
              <a:gd name="adj" fmla="val 16667"/>
            </a:avLst>
          </a:prstGeom>
          <a:solidFill>
            <a:schemeClr val="lt1"/>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nvGrpSpPr>
          <p:cNvPr id="35" name="Google Shape;35;p10"/>
          <p:cNvGrpSpPr/>
          <p:nvPr/>
        </p:nvGrpSpPr>
        <p:grpSpPr>
          <a:xfrm>
            <a:off x="220677" y="174906"/>
            <a:ext cx="5769698" cy="276999"/>
            <a:chOff x="220677" y="174906"/>
            <a:chExt cx="5769698" cy="276999"/>
          </a:xfrm>
        </p:grpSpPr>
        <p:sp>
          <p:nvSpPr>
            <p:cNvPr id="36" name="Google Shape;36;p10"/>
            <p:cNvSpPr txBox="1"/>
            <p:nvPr/>
          </p:nvSpPr>
          <p:spPr>
            <a:xfrm>
              <a:off x="220677" y="174906"/>
              <a:ext cx="76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Trebuchet MS"/>
                  <a:ea typeface="Trebuchet MS"/>
                  <a:cs typeface="Trebuchet MS"/>
                  <a:sym typeface="Trebuchet MS"/>
                </a:rPr>
                <a:t>Slide #:</a:t>
              </a:r>
              <a:endParaRPr/>
            </a:p>
          </p:txBody>
        </p:sp>
        <p:sp>
          <p:nvSpPr>
            <p:cNvPr id="37" name="Google Shape;37;p10"/>
            <p:cNvSpPr txBox="1"/>
            <p:nvPr/>
          </p:nvSpPr>
          <p:spPr>
            <a:xfrm>
              <a:off x="4999775" y="174906"/>
              <a:ext cx="990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a:solidFill>
                    <a:schemeClr val="dk1"/>
                  </a:solidFill>
                  <a:latin typeface="Trebuchet MS"/>
                  <a:ea typeface="Trebuchet MS"/>
                  <a:cs typeface="Trebuchet MS"/>
                  <a:sym typeface="Trebuchet MS"/>
                </a:rPr>
                <a:t>Slide Title:</a:t>
              </a:r>
              <a:endParaRPr/>
            </a:p>
          </p:txBody>
        </p:sp>
        <p:sp>
          <p:nvSpPr>
            <p:cNvPr id="38" name="Google Shape;38;p10"/>
            <p:cNvSpPr txBox="1"/>
            <p:nvPr/>
          </p:nvSpPr>
          <p:spPr>
            <a:xfrm>
              <a:off x="1629625" y="174906"/>
              <a:ext cx="990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a:solidFill>
                    <a:schemeClr val="dk1"/>
                  </a:solidFill>
                  <a:latin typeface="Trebuchet MS"/>
                  <a:ea typeface="Trebuchet MS"/>
                  <a:cs typeface="Trebuchet MS"/>
                  <a:sym typeface="Trebuchet MS"/>
                </a:rPr>
                <a:t>Program:</a:t>
              </a:r>
              <a:endParaRPr/>
            </a:p>
          </p:txBody>
        </p:sp>
      </p:grpSp>
      <p:sp>
        <p:nvSpPr>
          <p:cNvPr id="40" name="Google Shape;40;p10"/>
          <p:cNvSpPr/>
          <p:nvPr/>
        </p:nvSpPr>
        <p:spPr>
          <a:xfrm>
            <a:off x="2377440" y="122905"/>
            <a:ext cx="2651760" cy="381000"/>
          </a:xfrm>
          <a:prstGeom prst="roundRect">
            <a:avLst>
              <a:gd name="adj" fmla="val 16667"/>
            </a:avLst>
          </a:prstGeom>
          <a:solidFill>
            <a:schemeClr val="lt1"/>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1" name="Google Shape;41;p10"/>
          <p:cNvSpPr txBox="1">
            <a:spLocks noGrp="1"/>
          </p:cNvSpPr>
          <p:nvPr>
            <p:ph type="body" idx="1"/>
          </p:nvPr>
        </p:nvSpPr>
        <p:spPr>
          <a:xfrm>
            <a:off x="2403316" y="122905"/>
            <a:ext cx="262588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280"/>
              </a:spcBef>
              <a:spcAft>
                <a:spcPts val="0"/>
              </a:spcAft>
              <a:buClr>
                <a:schemeClr val="dk1"/>
              </a:buClr>
              <a:buSzPts val="1400"/>
              <a:buNone/>
              <a:defRPr sz="140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10"/>
          <p:cNvSpPr txBox="1">
            <a:spLocks noGrp="1"/>
          </p:cNvSpPr>
          <p:nvPr>
            <p:ph type="sldNum" idx="12"/>
          </p:nvPr>
        </p:nvSpPr>
        <p:spPr>
          <a:xfrm>
            <a:off x="843860" y="130843"/>
            <a:ext cx="7620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dk1"/>
                </a:solidFill>
                <a:latin typeface="Trebuchet MS"/>
                <a:ea typeface="Trebuchet MS"/>
                <a:cs typeface="Trebuchet MS"/>
                <a:sym typeface="Trebuchet MS"/>
              </a:defRPr>
            </a:lvl1pPr>
            <a:lvl2pPr marL="0" lvl="1" indent="0" algn="ctr">
              <a:spcBef>
                <a:spcPts val="0"/>
              </a:spcBef>
              <a:buNone/>
              <a:defRPr sz="1200" b="0" i="0" u="none" strike="noStrike" cap="none">
                <a:solidFill>
                  <a:schemeClr val="dk1"/>
                </a:solidFill>
                <a:latin typeface="Trebuchet MS"/>
                <a:ea typeface="Trebuchet MS"/>
                <a:cs typeface="Trebuchet MS"/>
                <a:sym typeface="Trebuchet MS"/>
              </a:defRPr>
            </a:lvl2pPr>
            <a:lvl3pPr marL="0" lvl="2" indent="0" algn="ctr">
              <a:spcBef>
                <a:spcPts val="0"/>
              </a:spcBef>
              <a:buNone/>
              <a:defRPr sz="1200" b="0" i="0" u="none" strike="noStrike" cap="none">
                <a:solidFill>
                  <a:schemeClr val="dk1"/>
                </a:solidFill>
                <a:latin typeface="Trebuchet MS"/>
                <a:ea typeface="Trebuchet MS"/>
                <a:cs typeface="Trebuchet MS"/>
                <a:sym typeface="Trebuchet MS"/>
              </a:defRPr>
            </a:lvl3pPr>
            <a:lvl4pPr marL="0" lvl="3" indent="0" algn="ctr">
              <a:spcBef>
                <a:spcPts val="0"/>
              </a:spcBef>
              <a:buNone/>
              <a:defRPr sz="1200" b="0" i="0" u="none" strike="noStrike" cap="none">
                <a:solidFill>
                  <a:schemeClr val="dk1"/>
                </a:solidFill>
                <a:latin typeface="Trebuchet MS"/>
                <a:ea typeface="Trebuchet MS"/>
                <a:cs typeface="Trebuchet MS"/>
                <a:sym typeface="Trebuchet MS"/>
              </a:defRPr>
            </a:lvl4pPr>
            <a:lvl5pPr marL="0" lvl="4" indent="0" algn="ctr">
              <a:spcBef>
                <a:spcPts val="0"/>
              </a:spcBef>
              <a:buNone/>
              <a:defRPr sz="1200" b="0" i="0" u="none" strike="noStrike" cap="none">
                <a:solidFill>
                  <a:schemeClr val="dk1"/>
                </a:solidFill>
                <a:latin typeface="Trebuchet MS"/>
                <a:ea typeface="Trebuchet MS"/>
                <a:cs typeface="Trebuchet MS"/>
                <a:sym typeface="Trebuchet MS"/>
              </a:defRPr>
            </a:lvl5pPr>
            <a:lvl6pPr marL="0" lvl="5" indent="0" algn="ctr">
              <a:spcBef>
                <a:spcPts val="0"/>
              </a:spcBef>
              <a:buNone/>
              <a:defRPr sz="1200" b="0" i="0" u="none" strike="noStrike" cap="none">
                <a:solidFill>
                  <a:schemeClr val="dk1"/>
                </a:solidFill>
                <a:latin typeface="Trebuchet MS"/>
                <a:ea typeface="Trebuchet MS"/>
                <a:cs typeface="Trebuchet MS"/>
                <a:sym typeface="Trebuchet MS"/>
              </a:defRPr>
            </a:lvl6pPr>
            <a:lvl7pPr marL="0" lvl="6" indent="0" algn="ctr">
              <a:spcBef>
                <a:spcPts val="0"/>
              </a:spcBef>
              <a:buNone/>
              <a:defRPr sz="1200" b="0" i="0" u="none" strike="noStrike" cap="none">
                <a:solidFill>
                  <a:schemeClr val="dk1"/>
                </a:solidFill>
                <a:latin typeface="Trebuchet MS"/>
                <a:ea typeface="Trebuchet MS"/>
                <a:cs typeface="Trebuchet MS"/>
                <a:sym typeface="Trebuchet MS"/>
              </a:defRPr>
            </a:lvl7pPr>
            <a:lvl8pPr marL="0" lvl="7" indent="0" algn="ctr">
              <a:spcBef>
                <a:spcPts val="0"/>
              </a:spcBef>
              <a:buNone/>
              <a:defRPr sz="1200" b="0" i="0" u="none" strike="noStrike" cap="none">
                <a:solidFill>
                  <a:schemeClr val="dk1"/>
                </a:solidFill>
                <a:latin typeface="Trebuchet MS"/>
                <a:ea typeface="Trebuchet MS"/>
                <a:cs typeface="Trebuchet MS"/>
                <a:sym typeface="Trebuchet MS"/>
              </a:defRPr>
            </a:lvl8pPr>
            <a:lvl9pPr marL="0" lvl="8" indent="0" algn="ctr">
              <a:spcBef>
                <a:spcPts val="0"/>
              </a:spcBef>
              <a:buNone/>
              <a:defRPr sz="1200" b="0" i="0" u="none" strike="noStrike" cap="none">
                <a:solidFill>
                  <a:schemeClr val="dk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dirty="0"/>
          </a:p>
        </p:txBody>
      </p:sp>
      <p:sp>
        <p:nvSpPr>
          <p:cNvPr id="43" name="Google Shape;43;p10"/>
          <p:cNvSpPr txBox="1">
            <a:spLocks noGrp="1"/>
          </p:cNvSpPr>
          <p:nvPr>
            <p:ph type="body" idx="2"/>
          </p:nvPr>
        </p:nvSpPr>
        <p:spPr>
          <a:xfrm>
            <a:off x="228599" y="928993"/>
            <a:ext cx="8667750" cy="579132"/>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dk1"/>
              </a:buClr>
              <a:buSzPts val="1200"/>
              <a:buNone/>
              <a:defRPr sz="1200">
                <a:solidFill>
                  <a:schemeClr val="dk1"/>
                </a:solidFill>
                <a:latin typeface="Trebuchet MS"/>
                <a:ea typeface="Trebuchet MS"/>
                <a:cs typeface="Trebuchet MS"/>
                <a:sym typeface="Trebuchet MS"/>
              </a:defRPr>
            </a:lvl1pPr>
            <a:lvl2pPr marL="914400" lvl="1" indent="-304800" algn="l">
              <a:spcBef>
                <a:spcPts val="240"/>
              </a:spcBef>
              <a:spcAft>
                <a:spcPts val="0"/>
              </a:spcAft>
              <a:buClr>
                <a:schemeClr val="dk1"/>
              </a:buClr>
              <a:buSzPts val="1200"/>
              <a:buChar char="•"/>
              <a:defRPr sz="1200">
                <a:solidFill>
                  <a:schemeClr val="dk1"/>
                </a:solidFill>
                <a:latin typeface="Trebuchet MS"/>
                <a:ea typeface="Trebuchet MS"/>
                <a:cs typeface="Trebuchet MS"/>
                <a:sym typeface="Trebuchet MS"/>
              </a:defRPr>
            </a:lvl2pPr>
            <a:lvl3pPr marL="1371600" lvl="2"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3pPr>
            <a:lvl4pPr marL="1828800" lvl="3"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4pPr>
            <a:lvl5pPr marL="2286000" lvl="4"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4" name="Google Shape;44;p10"/>
          <p:cNvSpPr txBox="1">
            <a:spLocks noGrp="1"/>
          </p:cNvSpPr>
          <p:nvPr>
            <p:ph type="body" idx="3"/>
          </p:nvPr>
        </p:nvSpPr>
        <p:spPr>
          <a:xfrm>
            <a:off x="228599" y="1844559"/>
            <a:ext cx="4234688" cy="157045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dk1"/>
              </a:buClr>
              <a:buSzPts val="1200"/>
              <a:buNone/>
              <a:defRPr sz="1200">
                <a:solidFill>
                  <a:schemeClr val="dk1"/>
                </a:solidFill>
                <a:latin typeface="Trebuchet MS"/>
                <a:ea typeface="Trebuchet MS"/>
                <a:cs typeface="Trebuchet MS"/>
                <a:sym typeface="Trebuchet MS"/>
              </a:defRPr>
            </a:lvl1pPr>
            <a:lvl2pPr marL="914400" lvl="1" indent="-304800" algn="l">
              <a:spcBef>
                <a:spcPts val="240"/>
              </a:spcBef>
              <a:spcAft>
                <a:spcPts val="0"/>
              </a:spcAft>
              <a:buClr>
                <a:schemeClr val="dk1"/>
              </a:buClr>
              <a:buSzPts val="1200"/>
              <a:buChar char="•"/>
              <a:defRPr sz="1200">
                <a:solidFill>
                  <a:schemeClr val="dk1"/>
                </a:solidFill>
                <a:latin typeface="Trebuchet MS"/>
                <a:ea typeface="Trebuchet MS"/>
                <a:cs typeface="Trebuchet MS"/>
                <a:sym typeface="Trebuchet MS"/>
              </a:defRPr>
            </a:lvl2pPr>
            <a:lvl3pPr marL="1371600" lvl="2"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3pPr>
            <a:lvl4pPr marL="1828800" lvl="3"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4pPr>
            <a:lvl5pPr marL="2286000" lvl="4"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5" name="Google Shape;45;p10"/>
          <p:cNvSpPr txBox="1">
            <a:spLocks noGrp="1"/>
          </p:cNvSpPr>
          <p:nvPr>
            <p:ph type="body" idx="4"/>
          </p:nvPr>
        </p:nvSpPr>
        <p:spPr>
          <a:xfrm>
            <a:off x="228599" y="3760852"/>
            <a:ext cx="4253739" cy="1530013"/>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dk1"/>
              </a:buClr>
              <a:buSzPts val="1200"/>
              <a:buNone/>
              <a:defRPr sz="1200"/>
            </a:lvl1pPr>
            <a:lvl2pPr marL="914400" lvl="1" indent="-298450" algn="l">
              <a:spcBef>
                <a:spcPts val="220"/>
              </a:spcBef>
              <a:spcAft>
                <a:spcPts val="0"/>
              </a:spcAft>
              <a:buClr>
                <a:schemeClr val="dk1"/>
              </a:buClr>
              <a:buSzPts val="1100"/>
              <a:buChar char="•"/>
              <a:defRPr sz="1100"/>
            </a:lvl2pPr>
            <a:lvl3pPr marL="1371600" lvl="2" indent="-228600" algn="l">
              <a:spcBef>
                <a:spcPts val="280"/>
              </a:spcBef>
              <a:spcAft>
                <a:spcPts val="0"/>
              </a:spcAft>
              <a:buClr>
                <a:schemeClr val="dk1"/>
              </a:buClr>
              <a:buSzPts val="1400"/>
              <a:buNone/>
              <a:defRPr sz="140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6" name="Google Shape;46;p10"/>
          <p:cNvSpPr txBox="1">
            <a:spLocks noGrp="1"/>
          </p:cNvSpPr>
          <p:nvPr>
            <p:ph type="body" idx="5"/>
          </p:nvPr>
        </p:nvSpPr>
        <p:spPr>
          <a:xfrm>
            <a:off x="228599" y="5663887"/>
            <a:ext cx="4234688" cy="733121"/>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dk1"/>
              </a:buClr>
              <a:buSzPts val="1200"/>
              <a:buNone/>
              <a:defRPr sz="1200">
                <a:solidFill>
                  <a:schemeClr val="dk1"/>
                </a:solidFill>
                <a:latin typeface="Trebuchet MS"/>
                <a:ea typeface="Trebuchet MS"/>
                <a:cs typeface="Trebuchet MS"/>
                <a:sym typeface="Trebuchet MS"/>
              </a:defRPr>
            </a:lvl1pPr>
            <a:lvl2pPr marL="914400" lvl="1" indent="-304800" algn="l">
              <a:spcBef>
                <a:spcPts val="240"/>
              </a:spcBef>
              <a:spcAft>
                <a:spcPts val="0"/>
              </a:spcAft>
              <a:buClr>
                <a:schemeClr val="dk1"/>
              </a:buClr>
              <a:buSzPts val="1200"/>
              <a:buChar char="•"/>
              <a:defRPr sz="1200">
                <a:solidFill>
                  <a:schemeClr val="dk1"/>
                </a:solidFill>
                <a:latin typeface="Trebuchet MS"/>
                <a:ea typeface="Trebuchet MS"/>
                <a:cs typeface="Trebuchet MS"/>
                <a:sym typeface="Trebuchet MS"/>
              </a:defRPr>
            </a:lvl2pPr>
            <a:lvl3pPr marL="1371600" lvl="2"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3pPr>
            <a:lvl4pPr marL="1828800" lvl="3"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4pPr>
            <a:lvl5pPr marL="2286000" lvl="4"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7" name="Google Shape;47;p10"/>
          <p:cNvSpPr txBox="1">
            <a:spLocks noGrp="1"/>
          </p:cNvSpPr>
          <p:nvPr>
            <p:ph type="body" idx="6"/>
          </p:nvPr>
        </p:nvSpPr>
        <p:spPr>
          <a:xfrm>
            <a:off x="4578842" y="1844559"/>
            <a:ext cx="4291838" cy="1584441"/>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dk1"/>
              </a:buClr>
              <a:buSzPts val="1200"/>
              <a:buNone/>
              <a:defRPr sz="1200">
                <a:solidFill>
                  <a:schemeClr val="dk1"/>
                </a:solidFill>
                <a:latin typeface="Trebuchet MS"/>
                <a:ea typeface="Trebuchet MS"/>
                <a:cs typeface="Trebuchet MS"/>
                <a:sym typeface="Trebuchet MS"/>
              </a:defRPr>
            </a:lvl1pPr>
            <a:lvl2pPr marL="914400" lvl="1" indent="-304800" algn="l">
              <a:spcBef>
                <a:spcPts val="240"/>
              </a:spcBef>
              <a:spcAft>
                <a:spcPts val="0"/>
              </a:spcAft>
              <a:buClr>
                <a:schemeClr val="dk1"/>
              </a:buClr>
              <a:buSzPts val="1200"/>
              <a:buChar char="•"/>
              <a:defRPr sz="1200">
                <a:solidFill>
                  <a:schemeClr val="dk1"/>
                </a:solidFill>
                <a:latin typeface="Trebuchet MS"/>
                <a:ea typeface="Trebuchet MS"/>
                <a:cs typeface="Trebuchet MS"/>
                <a:sym typeface="Trebuchet MS"/>
              </a:defRPr>
            </a:lvl2pPr>
            <a:lvl3pPr marL="1371600" lvl="2"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3pPr>
            <a:lvl4pPr marL="1828800" lvl="3"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4pPr>
            <a:lvl5pPr marL="2286000" lvl="4"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8" name="Google Shape;48;p10"/>
          <p:cNvSpPr txBox="1">
            <a:spLocks noGrp="1"/>
          </p:cNvSpPr>
          <p:nvPr>
            <p:ph type="body" idx="7"/>
          </p:nvPr>
        </p:nvSpPr>
        <p:spPr>
          <a:xfrm>
            <a:off x="4604959" y="3764098"/>
            <a:ext cx="4291838" cy="2593445"/>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dk1"/>
              </a:buClr>
              <a:buSzPts val="1200"/>
              <a:buNone/>
              <a:defRPr sz="1200">
                <a:solidFill>
                  <a:schemeClr val="dk1"/>
                </a:solidFill>
                <a:latin typeface="Trebuchet MS"/>
                <a:ea typeface="Trebuchet MS"/>
                <a:cs typeface="Trebuchet MS"/>
                <a:sym typeface="Trebuchet MS"/>
              </a:defRPr>
            </a:lvl1pPr>
            <a:lvl2pPr marL="914400" lvl="1" indent="-304800" algn="l">
              <a:spcBef>
                <a:spcPts val="240"/>
              </a:spcBef>
              <a:spcAft>
                <a:spcPts val="0"/>
              </a:spcAft>
              <a:buClr>
                <a:schemeClr val="dk1"/>
              </a:buClr>
              <a:buSzPts val="1200"/>
              <a:buChar char="•"/>
              <a:defRPr sz="1200">
                <a:solidFill>
                  <a:schemeClr val="dk1"/>
                </a:solidFill>
                <a:latin typeface="Trebuchet MS"/>
                <a:ea typeface="Trebuchet MS"/>
                <a:cs typeface="Trebuchet MS"/>
                <a:sym typeface="Trebuchet MS"/>
              </a:defRPr>
            </a:lvl2pPr>
            <a:lvl3pPr marL="1371600" lvl="2"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3pPr>
            <a:lvl4pPr marL="1828800" lvl="3"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4pPr>
            <a:lvl5pPr marL="2286000" lvl="4" indent="-317500" algn="l">
              <a:spcBef>
                <a:spcPts val="280"/>
              </a:spcBef>
              <a:spcAft>
                <a:spcPts val="0"/>
              </a:spcAft>
              <a:buClr>
                <a:schemeClr val="dk1"/>
              </a:buClr>
              <a:buSzPts val="1400"/>
              <a:buChar char="•"/>
              <a:defRPr sz="1400">
                <a:solidFill>
                  <a:schemeClr val="dk1"/>
                </a:solidFill>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9" name="Google Shape;49;p10"/>
          <p:cNvSpPr txBox="1">
            <a:spLocks noGrp="1"/>
          </p:cNvSpPr>
          <p:nvPr>
            <p:ph type="title"/>
          </p:nvPr>
        </p:nvSpPr>
        <p:spPr>
          <a:xfrm>
            <a:off x="5864004" y="133161"/>
            <a:ext cx="3047243" cy="3604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600"/>
              <a:buFont typeface="Garamond"/>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 name="Picture 2" descr="TLDR.school">
            <a:extLst>
              <a:ext uri="{FF2B5EF4-FFF2-40B4-BE49-F238E27FC236}">
                <a16:creationId xmlns:a16="http://schemas.microsoft.com/office/drawing/2014/main" id="{AA75378F-7713-8F3E-DDF6-8B840486E38D}"/>
              </a:ext>
            </a:extLst>
          </p:cNvPr>
          <p:cNvPicPr>
            <a:picLocks noChangeAspect="1"/>
          </p:cNvPicPr>
          <p:nvPr userDrawn="1"/>
        </p:nvPicPr>
        <p:blipFill>
          <a:blip r:embed="rId3"/>
          <a:stretch>
            <a:fillRect/>
          </a:stretch>
        </p:blipFill>
        <p:spPr>
          <a:xfrm>
            <a:off x="331810" y="6495219"/>
            <a:ext cx="1524000" cy="231938"/>
          </a:xfrm>
          <a:prstGeom prst="rect">
            <a:avLst/>
          </a:prstGeom>
        </p:spPr>
      </p:pic>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9"/>
        <p:cNvGrpSpPr/>
        <p:nvPr/>
      </p:nvGrpSpPr>
      <p:grpSpPr>
        <a:xfrm>
          <a:off x="0" y="0"/>
          <a:ext cx="0" cy="0"/>
          <a:chOff x="0" y="0"/>
          <a:chExt cx="0" cy="0"/>
        </a:xfrm>
      </p:grpSpPr>
      <p:sp>
        <p:nvSpPr>
          <p:cNvPr id="10" name="Google Shape;10;p9"/>
          <p:cNvSpPr/>
          <p:nvPr/>
        </p:nvSpPr>
        <p:spPr>
          <a:xfrm>
            <a:off x="0" y="0"/>
            <a:ext cx="9144000" cy="6858000"/>
          </a:xfrm>
          <a:prstGeom prst="rect">
            <a:avLst/>
          </a:prstGeom>
          <a:solidFill>
            <a:srgbClr val="F2F2F2"/>
          </a:solidFill>
          <a:ln w="25400" cap="flat" cmpd="sng">
            <a:solidFill>
              <a:srgbClr val="70737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1" name="Google Shape;1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 name="Slide Number Placeholder 1">
            <a:extLst>
              <a:ext uri="{FF2B5EF4-FFF2-40B4-BE49-F238E27FC236}">
                <a16:creationId xmlns:a16="http://schemas.microsoft.com/office/drawing/2014/main" id="{D05A0613-487A-C181-268D-9AB58204593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2DB2F-C1B3-4817-86EF-061AA37D9BA1}" type="slidenum">
              <a:rPr lang="en-US" smtClean="0"/>
              <a:t>‹#›</a:t>
            </a:fld>
            <a:endParaRPr lang="en-US"/>
          </a:p>
        </p:txBody>
      </p:sp>
    </p:spTree>
    <p:custDataLst>
      <p:tags r:id="rId3"/>
    </p:custDataLst>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
          <p:cNvSpPr txBox="1">
            <a:spLocks noGrp="1"/>
          </p:cNvSpPr>
          <p:nvPr>
            <p:ph type="body" idx="1"/>
          </p:nvPr>
        </p:nvSpPr>
        <p:spPr>
          <a:xfrm>
            <a:off x="2403316" y="122905"/>
            <a:ext cx="2625884"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None/>
            </a:pPr>
            <a:r>
              <a:rPr lang="en-US" dirty="0"/>
              <a:t>Academic Ableism</a:t>
            </a:r>
            <a:endParaRPr dirty="0"/>
          </a:p>
        </p:txBody>
      </p:sp>
      <p:sp>
        <p:nvSpPr>
          <p:cNvPr id="65" name="Google Shape;65;p1"/>
          <p:cNvSpPr txBox="1">
            <a:spLocks noGrp="1"/>
          </p:cNvSpPr>
          <p:nvPr>
            <p:ph type="sldNum" idx="12"/>
          </p:nvPr>
        </p:nvSpPr>
        <p:spPr>
          <a:xfrm>
            <a:off x="843860" y="130843"/>
            <a:ext cx="76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27CA9BE8-5330-4AA9-A6AD-BBF284669191}" type="slidenum">
              <a:rPr lang="en-US" smtClean="0"/>
              <a:t>1</a:t>
            </a:fld>
            <a:endParaRPr dirty="0"/>
          </a:p>
        </p:txBody>
      </p:sp>
      <p:sp>
        <p:nvSpPr>
          <p:cNvPr id="66" name="Google Shape;66;p1"/>
          <p:cNvSpPr txBox="1">
            <a:spLocks noGrp="1"/>
          </p:cNvSpPr>
          <p:nvPr>
            <p:ph type="body" idx="2"/>
          </p:nvPr>
        </p:nvSpPr>
        <p:spPr>
          <a:xfrm>
            <a:off x="236538" y="928993"/>
            <a:ext cx="8667750" cy="579132"/>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sz="1800" dirty="0">
                <a:latin typeface="Calibri" panose="020F0502020204030204" pitchFamily="34" charset="0"/>
                <a:ea typeface="Calibri" panose="020F0502020204030204" pitchFamily="34" charset="0"/>
                <a:cs typeface="Calibri" panose="020F0502020204030204" pitchFamily="34" charset="0"/>
              </a:rPr>
              <a:t>Academic Ableism: Disability in Higher Education</a:t>
            </a:r>
          </a:p>
          <a:p>
            <a:pPr marL="0" lvl="0" indent="0" algn="l" rtl="0">
              <a:spcBef>
                <a:spcPts val="0"/>
              </a:spcBef>
              <a:spcAft>
                <a:spcPts val="0"/>
              </a:spcAft>
              <a:buClr>
                <a:srgbClr val="1F1F1F"/>
              </a:buClr>
              <a:buSzPts val="1200"/>
              <a:buNone/>
            </a:pPr>
            <a:endParaRPr dirty="0"/>
          </a:p>
        </p:txBody>
      </p:sp>
      <p:sp>
        <p:nvSpPr>
          <p:cNvPr id="67" name="Google Shape;67;p1"/>
          <p:cNvSpPr txBox="1">
            <a:spLocks noGrp="1"/>
          </p:cNvSpPr>
          <p:nvPr>
            <p:ph type="body" idx="3"/>
          </p:nvPr>
        </p:nvSpPr>
        <p:spPr>
          <a:xfrm>
            <a:off x="247650" y="1844559"/>
            <a:ext cx="4234688" cy="157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F1F1F"/>
              </a:buClr>
              <a:buSzPts val="1200"/>
              <a:buNone/>
            </a:pPr>
            <a:r>
              <a:rPr lang="en-US" dirty="0"/>
              <a:t>Voice Over  - audio in sync with captions - if turned on.</a:t>
            </a:r>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r>
              <a:rPr lang="en-US" dirty="0"/>
              <a:t> </a:t>
            </a:r>
            <a:endParaRPr dirty="0"/>
          </a:p>
        </p:txBody>
      </p:sp>
      <p:sp>
        <p:nvSpPr>
          <p:cNvPr id="68" name="Google Shape;68;p1"/>
          <p:cNvSpPr txBox="1">
            <a:spLocks noGrp="1"/>
          </p:cNvSpPr>
          <p:nvPr>
            <p:ph type="body" idx="4"/>
          </p:nvPr>
        </p:nvSpPr>
        <p:spPr>
          <a:xfrm>
            <a:off x="228599" y="3803563"/>
            <a:ext cx="4253739" cy="1486723"/>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dirty="0"/>
              <a:t>On NEXT, advance to next slide</a:t>
            </a:r>
          </a:p>
          <a:p>
            <a:pPr marL="0" indent="0">
              <a:spcBef>
                <a:spcPts val="0"/>
              </a:spcBef>
              <a:buClr>
                <a:srgbClr val="1F1F1F"/>
              </a:buClr>
            </a:pPr>
            <a:endParaRPr lang="en-US" dirty="0"/>
          </a:p>
          <a:p>
            <a:pPr marL="0" indent="0">
              <a:spcBef>
                <a:spcPts val="0"/>
              </a:spcBef>
              <a:buClr>
                <a:srgbClr val="1F1F1F"/>
              </a:buClr>
            </a:pPr>
            <a:r>
              <a:rPr lang="en-US" dirty="0"/>
              <a:t>Automatically advances when spoken media ends</a:t>
            </a:r>
          </a:p>
          <a:p>
            <a:pPr marL="0" lvl="0" indent="0" algn="l" rtl="0">
              <a:spcBef>
                <a:spcPts val="0"/>
              </a:spcBef>
              <a:spcAft>
                <a:spcPts val="0"/>
              </a:spcAft>
              <a:buClr>
                <a:srgbClr val="1F1F1F"/>
              </a:buClr>
              <a:buSzPts val="1200"/>
              <a:buNone/>
            </a:pPr>
            <a:endParaRPr lang="en-US" dirty="0"/>
          </a:p>
        </p:txBody>
      </p:sp>
      <p:sp>
        <p:nvSpPr>
          <p:cNvPr id="69" name="Google Shape;69;p1"/>
          <p:cNvSpPr txBox="1">
            <a:spLocks noGrp="1"/>
          </p:cNvSpPr>
          <p:nvPr>
            <p:ph type="body" idx="5"/>
          </p:nvPr>
        </p:nvSpPr>
        <p:spPr>
          <a:xfrm>
            <a:off x="228599" y="5663887"/>
            <a:ext cx="4234688" cy="7331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dirty="0"/>
          </a:p>
        </p:txBody>
      </p:sp>
      <p:sp>
        <p:nvSpPr>
          <p:cNvPr id="70" name="Google Shape;70;p1"/>
          <p:cNvSpPr txBox="1">
            <a:spLocks noGrp="1"/>
          </p:cNvSpPr>
          <p:nvPr>
            <p:ph type="body" idx="6"/>
          </p:nvPr>
        </p:nvSpPr>
        <p:spPr>
          <a:xfrm>
            <a:off x="4604512" y="1844559"/>
            <a:ext cx="4291838" cy="1584441"/>
          </a:xfrm>
          <a:prstGeom prst="rect">
            <a:avLst/>
          </a:prstGeom>
          <a:noFill/>
          <a:ln>
            <a:noFill/>
          </a:ln>
        </p:spPr>
        <p:txBody>
          <a:bodyPr spcFirstLastPara="1" wrap="square" lIns="91425" tIns="45700" rIns="91425" bIns="45700" anchor="t" anchorCtr="0">
            <a:noAutofit/>
          </a:bodyPr>
          <a:lstStyle/>
          <a:p>
            <a:pPr algn="l">
              <a:buFont typeface="Arial" panose="020B0604020202020204" pitchFamily="34" charset="0"/>
              <a:buChar char="•"/>
            </a:pPr>
            <a:endParaRPr lang="en-US" b="0" i="0" dirty="0">
              <a:solidFill>
                <a:srgbClr val="000000"/>
              </a:solidFill>
              <a:effectLst/>
              <a:latin typeface="Trebuchet MS" panose="020B0603020202020204" pitchFamily="34" charset="0"/>
            </a:endParaRPr>
          </a:p>
          <a:p>
            <a:pPr algn="l">
              <a:buFont typeface="Arial" panose="020B0604020202020204" pitchFamily="34" charset="0"/>
              <a:buChar char="•"/>
            </a:pPr>
            <a:r>
              <a:rPr lang="en-US" b="0" i="0" dirty="0">
                <a:solidFill>
                  <a:srgbClr val="000000"/>
                </a:solidFill>
                <a:effectLst/>
                <a:latin typeface="Trebuchet MS" panose="020B0603020202020204" pitchFamily="34" charset="0"/>
              </a:rPr>
              <a:t>‌Book Cover:</a:t>
            </a:r>
          </a:p>
          <a:p>
            <a:pPr marL="228600" indent="0" algn="l"/>
            <a:endParaRPr lang="en-US" b="0" i="0" dirty="0">
              <a:solidFill>
                <a:srgbClr val="000000"/>
              </a:solidFill>
              <a:effectLst/>
              <a:latin typeface="Trebuchet MS" panose="020B0603020202020204" pitchFamily="34" charset="0"/>
            </a:endParaRPr>
          </a:p>
          <a:p>
            <a:pPr algn="l"/>
            <a:r>
              <a:rPr lang="en-US" b="0" i="1" dirty="0">
                <a:solidFill>
                  <a:srgbClr val="000000"/>
                </a:solidFill>
                <a:effectLst/>
                <a:latin typeface="Times New Roman" panose="02020603050405020304" pitchFamily="18" charset="0"/>
              </a:rPr>
              <a:t>Academic Ableism</a:t>
            </a:r>
            <a:r>
              <a:rPr lang="en-US" b="0" i="0" dirty="0">
                <a:solidFill>
                  <a:srgbClr val="000000"/>
                </a:solidFill>
                <a:effectLst/>
                <a:latin typeface="Times New Roman" panose="02020603050405020304" pitchFamily="18" charset="0"/>
              </a:rPr>
              <a:t>. (2017). Umich.edu. https://press.umich.edu/Books/A/Academic-Ableism2</a:t>
            </a:r>
          </a:p>
          <a:p>
            <a:pPr algn="l"/>
            <a:endParaRPr lang="en-US" i="0" dirty="0">
              <a:solidFill>
                <a:srgbClr val="000000"/>
              </a:solidFill>
              <a:effectLst/>
              <a:latin typeface="Times New Roman" panose="02020603050405020304" pitchFamily="18" charset="0"/>
            </a:endParaRPr>
          </a:p>
          <a:p>
            <a:pPr marL="0" lvl="0" indent="0" algn="l" rtl="0">
              <a:spcBef>
                <a:spcPts val="0"/>
              </a:spcBef>
              <a:spcAft>
                <a:spcPts val="0"/>
              </a:spcAft>
              <a:buClr>
                <a:schemeClr val="dk1"/>
              </a:buClr>
              <a:buSzPts val="1200"/>
              <a:buNone/>
            </a:pPr>
            <a:endParaRPr lang="en-US" dirty="0"/>
          </a:p>
        </p:txBody>
      </p:sp>
      <p:sp>
        <p:nvSpPr>
          <p:cNvPr id="71" name="Google Shape;71;p1"/>
          <p:cNvSpPr txBox="1">
            <a:spLocks noGrp="1"/>
          </p:cNvSpPr>
          <p:nvPr>
            <p:ph type="body" idx="7"/>
          </p:nvPr>
        </p:nvSpPr>
        <p:spPr>
          <a:xfrm>
            <a:off x="4619409" y="3698055"/>
            <a:ext cx="4291838" cy="25934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lang="en-US" dirty="0"/>
          </a:p>
          <a:p>
            <a:pPr algn="l"/>
            <a:r>
              <a:rPr lang="en-US" dirty="0"/>
              <a:t>In higher education, the concept of "disability" has evolved, now encompassing a wider range of conditions than ever before. This expanded understanding demands a shift in how universities approach accessibility and inclusion. </a:t>
            </a:r>
          </a:p>
          <a:p>
            <a:pPr algn="l"/>
            <a:endParaRPr lang="en-US" dirty="0"/>
          </a:p>
          <a:p>
            <a:pPr algn="l"/>
            <a:r>
              <a:rPr lang="en-US" dirty="0"/>
              <a:t>Yet, despite legal mandates and clear moral imperatives, many institutions resist accommodating diverse learners. "Academic Ableism" delves into this troubling paradox, exploring the deeply ingrained barriers within academia that hinder progress toward equitable education.</a:t>
            </a:r>
            <a:endParaRPr dirty="0"/>
          </a:p>
        </p:txBody>
      </p:sp>
      <p:sp>
        <p:nvSpPr>
          <p:cNvPr id="72" name="Google Shape;72;p1"/>
          <p:cNvSpPr txBox="1">
            <a:spLocks noGrp="1"/>
          </p:cNvSpPr>
          <p:nvPr>
            <p:ph type="title"/>
          </p:nvPr>
        </p:nvSpPr>
        <p:spPr>
          <a:xfrm>
            <a:off x="5864004" y="133161"/>
            <a:ext cx="3047243" cy="3604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600"/>
              <a:buFont typeface="Garamond"/>
              <a:buNone/>
            </a:pPr>
            <a:r>
              <a:rPr lang="en-US" sz="1800" dirty="0">
                <a:latin typeface="Calibri" panose="020F0502020204030204" pitchFamily="34" charset="0"/>
                <a:ea typeface="Calibri" panose="020F0502020204030204" pitchFamily="34" charset="0"/>
                <a:cs typeface="Calibri" panose="020F0502020204030204" pitchFamily="34" charset="0"/>
              </a:rPr>
              <a:t>Book Summary</a:t>
            </a:r>
            <a:endParaRPr sz="18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
          <p:cNvSpPr txBox="1">
            <a:spLocks noGrp="1"/>
          </p:cNvSpPr>
          <p:nvPr>
            <p:ph type="body" idx="1"/>
          </p:nvPr>
        </p:nvSpPr>
        <p:spPr>
          <a:xfrm>
            <a:off x="2403316" y="122905"/>
            <a:ext cx="2625884"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None/>
            </a:pPr>
            <a:r>
              <a:rPr lang="en-US" dirty="0"/>
              <a:t>Academic Ableism</a:t>
            </a:r>
            <a:endParaRPr dirty="0"/>
          </a:p>
        </p:txBody>
      </p:sp>
      <p:sp>
        <p:nvSpPr>
          <p:cNvPr id="65" name="Google Shape;65;p1"/>
          <p:cNvSpPr txBox="1">
            <a:spLocks noGrp="1"/>
          </p:cNvSpPr>
          <p:nvPr>
            <p:ph type="sldNum" idx="12"/>
          </p:nvPr>
        </p:nvSpPr>
        <p:spPr>
          <a:xfrm>
            <a:off x="843860" y="130843"/>
            <a:ext cx="76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27CA9BE8-5330-4AA9-A6AD-BBF284669191}" type="slidenum">
              <a:rPr lang="en-US" smtClean="0"/>
              <a:t>10</a:t>
            </a:fld>
            <a:endParaRPr dirty="0"/>
          </a:p>
        </p:txBody>
      </p:sp>
      <p:sp>
        <p:nvSpPr>
          <p:cNvPr id="66" name="Google Shape;66;p1"/>
          <p:cNvSpPr txBox="1">
            <a:spLocks noGrp="1"/>
          </p:cNvSpPr>
          <p:nvPr>
            <p:ph type="body" idx="2"/>
          </p:nvPr>
        </p:nvSpPr>
        <p:spPr>
          <a:xfrm>
            <a:off x="236538" y="928993"/>
            <a:ext cx="8667750" cy="579132"/>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9. Online Education</a:t>
            </a:r>
          </a:p>
          <a:p>
            <a:pPr marL="0" marR="0" lvl="0" indent="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Google Shape;67;p1"/>
          <p:cNvSpPr txBox="1">
            <a:spLocks noGrp="1"/>
          </p:cNvSpPr>
          <p:nvPr>
            <p:ph type="body" idx="3"/>
          </p:nvPr>
        </p:nvSpPr>
        <p:spPr>
          <a:xfrm>
            <a:off x="247650" y="1844559"/>
            <a:ext cx="4234688" cy="157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F1F1F"/>
              </a:buClr>
              <a:buSzPts val="1200"/>
              <a:buNone/>
            </a:pPr>
            <a:r>
              <a:rPr lang="en-US" dirty="0"/>
              <a:t>Voice Over  - audio in sync with captions - if turned on.</a:t>
            </a:r>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r>
              <a:rPr lang="en-US" dirty="0"/>
              <a:t> </a:t>
            </a:r>
            <a:endParaRPr dirty="0"/>
          </a:p>
        </p:txBody>
      </p:sp>
      <p:sp>
        <p:nvSpPr>
          <p:cNvPr id="68" name="Google Shape;68;p1"/>
          <p:cNvSpPr txBox="1">
            <a:spLocks noGrp="1"/>
          </p:cNvSpPr>
          <p:nvPr>
            <p:ph type="body" idx="4"/>
          </p:nvPr>
        </p:nvSpPr>
        <p:spPr>
          <a:xfrm>
            <a:off x="228599" y="3803563"/>
            <a:ext cx="4253739" cy="1486723"/>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dirty="0"/>
              <a:t>On NEXT, advance to next slide</a:t>
            </a:r>
          </a:p>
          <a:p>
            <a:pPr marL="0" indent="0">
              <a:spcBef>
                <a:spcPts val="0"/>
              </a:spcBef>
              <a:buClr>
                <a:srgbClr val="1F1F1F"/>
              </a:buClr>
            </a:pPr>
            <a:endParaRPr lang="en-US" dirty="0"/>
          </a:p>
          <a:p>
            <a:pPr marL="0" indent="0">
              <a:spcBef>
                <a:spcPts val="0"/>
              </a:spcBef>
              <a:buClr>
                <a:srgbClr val="1F1F1F"/>
              </a:buClr>
            </a:pPr>
            <a:r>
              <a:rPr lang="en-US" dirty="0"/>
              <a:t>Automatically advances when spoken media ends</a:t>
            </a:r>
          </a:p>
          <a:p>
            <a:pPr marL="0" lvl="0" indent="0" algn="l" rtl="0">
              <a:spcBef>
                <a:spcPts val="0"/>
              </a:spcBef>
              <a:spcAft>
                <a:spcPts val="0"/>
              </a:spcAft>
              <a:buClr>
                <a:srgbClr val="1F1F1F"/>
              </a:buClr>
              <a:buSzPts val="1200"/>
              <a:buNone/>
            </a:pPr>
            <a:endParaRPr lang="en-US" dirty="0"/>
          </a:p>
        </p:txBody>
      </p:sp>
      <p:sp>
        <p:nvSpPr>
          <p:cNvPr id="69" name="Google Shape;69;p1"/>
          <p:cNvSpPr txBox="1">
            <a:spLocks noGrp="1"/>
          </p:cNvSpPr>
          <p:nvPr>
            <p:ph type="body" idx="5"/>
          </p:nvPr>
        </p:nvSpPr>
        <p:spPr>
          <a:xfrm>
            <a:off x="228599" y="5663887"/>
            <a:ext cx="4234688" cy="7331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dirty="0"/>
          </a:p>
        </p:txBody>
      </p:sp>
      <p:sp>
        <p:nvSpPr>
          <p:cNvPr id="70" name="Google Shape;70;p1"/>
          <p:cNvSpPr txBox="1">
            <a:spLocks noGrp="1"/>
          </p:cNvSpPr>
          <p:nvPr>
            <p:ph type="body" idx="6"/>
          </p:nvPr>
        </p:nvSpPr>
        <p:spPr>
          <a:xfrm>
            <a:off x="4604512" y="1844559"/>
            <a:ext cx="4291838" cy="1584441"/>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a:buFont typeface="Arial" panose="020B0604020202020204" pitchFamily="34" charset="0"/>
              <a:buChar char="•"/>
            </a:pPr>
            <a:r>
              <a:rPr lang="en-US" dirty="0"/>
              <a:t>Online Classes (scrabble tiles with pencil beneath)</a:t>
            </a:r>
          </a:p>
          <a:p>
            <a:pPr marL="228600" indent="0"/>
            <a:endParaRPr lang="en-US" b="0" i="1" dirty="0">
              <a:solidFill>
                <a:srgbClr val="000000"/>
              </a:solidFill>
              <a:effectLst/>
              <a:latin typeface="Times New Roman" panose="02020603050405020304" pitchFamily="18" charset="0"/>
            </a:endParaRPr>
          </a:p>
          <a:p>
            <a:pPr algn="l"/>
            <a:r>
              <a:rPr lang="en-US" sz="1050" b="0" i="1" dirty="0" err="1">
                <a:solidFill>
                  <a:srgbClr val="000000"/>
                </a:solidFill>
                <a:effectLst/>
                <a:latin typeface="Times New Roman" panose="02020603050405020304" pitchFamily="18" charset="0"/>
              </a:rPr>
              <a:t>Shotkitimages</a:t>
            </a:r>
            <a:r>
              <a:rPr lang="en-US" sz="1050" b="0" i="1" dirty="0">
                <a:solidFill>
                  <a:srgbClr val="000000"/>
                </a:solidFill>
                <a:effectLst/>
                <a:latin typeface="Times New Roman" panose="02020603050405020304" pitchFamily="18" charset="0"/>
              </a:rPr>
              <a:t>: https://shotkit.com/https://pixabay.com/photos/online-classes-online-letters-5556840/</a:t>
            </a:r>
            <a:endParaRPr lang="en-US" sz="1050" b="0" i="0" dirty="0">
              <a:solidFill>
                <a:srgbClr val="000000"/>
              </a:solidFill>
              <a:effectLst/>
              <a:latin typeface="Times New Roman" panose="02020603050405020304" pitchFamily="18" charset="0"/>
            </a:endParaRPr>
          </a:p>
        </p:txBody>
      </p:sp>
      <p:sp>
        <p:nvSpPr>
          <p:cNvPr id="71" name="Google Shape;71;p1"/>
          <p:cNvSpPr txBox="1">
            <a:spLocks noGrp="1"/>
          </p:cNvSpPr>
          <p:nvPr>
            <p:ph type="body" idx="7"/>
          </p:nvPr>
        </p:nvSpPr>
        <p:spPr>
          <a:xfrm>
            <a:off x="4578351" y="3747850"/>
            <a:ext cx="4325937" cy="2732081"/>
          </a:xfrm>
          <a:prstGeom prst="rect">
            <a:avLst/>
          </a:prstGeom>
          <a:noFill/>
          <a:ln>
            <a:noFill/>
          </a:ln>
        </p:spPr>
        <p:txBody>
          <a:bodyPr spcFirstLastPara="1" wrap="square" lIns="91425" tIns="45700" rIns="91425" bIns="45700" anchor="t" anchorCtr="0">
            <a:noAutofit/>
          </a:bodyPr>
          <a:lstStyle/>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“…to seek an accommodation or a trigger warning is not to ask for a special advantage within a world in which your needs are centered— rather, it is to identify your needs within a framework in which everyone (from teachers to administrators to pundits) seems to know what college students need, and who they are, better than they do themselves; a world in which any small, real adjustment can be quickly inflated into a “state of the kids these days” fictionalization; a realm in which asking for help is immediately stigmatized. (page 69)</a:t>
            </a:r>
          </a:p>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Who seems to be investing, who is benefiting from, and who is paying the costs for ableism? Well, online courses are growing at a rate of 10 times the growth of on- site classes…</a:t>
            </a:r>
          </a:p>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How can we ensure that these courses are going to be accessible to all students? How will we guard against an impulse that is the seeming inverse of this inaccessibility? That is, how will we make sure that students with disabilities are not going to be funneled away from on- site classes and into online classes as a method of exclusion? (page 29)</a:t>
            </a:r>
          </a:p>
        </p:txBody>
      </p:sp>
      <p:sp>
        <p:nvSpPr>
          <p:cNvPr id="72" name="Google Shape;72;p1"/>
          <p:cNvSpPr txBox="1">
            <a:spLocks noGrp="1"/>
          </p:cNvSpPr>
          <p:nvPr>
            <p:ph type="title"/>
          </p:nvPr>
        </p:nvSpPr>
        <p:spPr>
          <a:xfrm>
            <a:off x="5864004" y="133161"/>
            <a:ext cx="3047243" cy="360488"/>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Online Education</a:t>
            </a:r>
          </a:p>
        </p:txBody>
      </p:sp>
    </p:spTree>
    <p:custDataLst>
      <p:tags r:id="rId1"/>
    </p:custDataLst>
    <p:extLst>
      <p:ext uri="{BB962C8B-B14F-4D97-AF65-F5344CB8AC3E}">
        <p14:creationId xmlns:p14="http://schemas.microsoft.com/office/powerpoint/2010/main" val="389775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
          <p:cNvSpPr txBox="1">
            <a:spLocks noGrp="1"/>
          </p:cNvSpPr>
          <p:nvPr>
            <p:ph type="body" idx="1"/>
          </p:nvPr>
        </p:nvSpPr>
        <p:spPr>
          <a:xfrm>
            <a:off x="2403316" y="122905"/>
            <a:ext cx="2625884"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None/>
            </a:pPr>
            <a:r>
              <a:rPr lang="en-US" dirty="0"/>
              <a:t>Academic Ableism</a:t>
            </a:r>
            <a:endParaRPr dirty="0"/>
          </a:p>
        </p:txBody>
      </p:sp>
      <p:sp>
        <p:nvSpPr>
          <p:cNvPr id="65" name="Google Shape;65;p1"/>
          <p:cNvSpPr txBox="1">
            <a:spLocks noGrp="1"/>
          </p:cNvSpPr>
          <p:nvPr>
            <p:ph type="sldNum" idx="12"/>
          </p:nvPr>
        </p:nvSpPr>
        <p:spPr>
          <a:xfrm>
            <a:off x="843860" y="130843"/>
            <a:ext cx="76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27CA9BE8-5330-4AA9-A6AD-BBF284669191}" type="slidenum">
              <a:rPr lang="en-US" smtClean="0"/>
              <a:t>11</a:t>
            </a:fld>
            <a:endParaRPr dirty="0"/>
          </a:p>
        </p:txBody>
      </p:sp>
      <p:sp>
        <p:nvSpPr>
          <p:cNvPr id="66" name="Google Shape;66;p1"/>
          <p:cNvSpPr txBox="1">
            <a:spLocks noGrp="1"/>
          </p:cNvSpPr>
          <p:nvPr>
            <p:ph type="body" idx="2"/>
          </p:nvPr>
        </p:nvSpPr>
        <p:spPr>
          <a:xfrm>
            <a:off x="236538" y="928993"/>
            <a:ext cx="8667750" cy="579132"/>
          </a:xfrm>
          <a:prstGeom prst="rect">
            <a:avLst/>
          </a:prstGeom>
          <a:noFill/>
          <a:ln>
            <a:noFill/>
          </a:ln>
        </p:spPr>
        <p:txBody>
          <a:bodyPr spcFirstLastPara="1" wrap="square" lIns="91425" tIns="45700" rIns="91425" bIns="45700" anchor="t" anchorCtr="0">
            <a:noAutofit/>
          </a:bodyPr>
          <a:lstStyle/>
          <a:p>
            <a:pPr marL="0" marR="0" lvl="0" indent="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10. Universal Design</a:t>
            </a:r>
          </a:p>
          <a:p>
            <a:pPr marL="0" marR="0" lvl="0" indent="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Google Shape;67;p1"/>
          <p:cNvSpPr txBox="1">
            <a:spLocks noGrp="1"/>
          </p:cNvSpPr>
          <p:nvPr>
            <p:ph type="body" idx="3"/>
          </p:nvPr>
        </p:nvSpPr>
        <p:spPr>
          <a:xfrm>
            <a:off x="247650" y="1844559"/>
            <a:ext cx="4234688" cy="157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F1F1F"/>
              </a:buClr>
              <a:buSzPts val="1200"/>
              <a:buNone/>
            </a:pPr>
            <a:r>
              <a:rPr lang="en-US" dirty="0"/>
              <a:t>Voice Over  - audio in sync with captions - if turned on.</a:t>
            </a:r>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r>
              <a:rPr lang="en-US" dirty="0"/>
              <a:t> </a:t>
            </a:r>
            <a:endParaRPr dirty="0"/>
          </a:p>
        </p:txBody>
      </p:sp>
      <p:sp>
        <p:nvSpPr>
          <p:cNvPr id="68" name="Google Shape;68;p1"/>
          <p:cNvSpPr txBox="1">
            <a:spLocks noGrp="1"/>
          </p:cNvSpPr>
          <p:nvPr>
            <p:ph type="body" idx="4"/>
          </p:nvPr>
        </p:nvSpPr>
        <p:spPr>
          <a:xfrm>
            <a:off x="228599" y="3803563"/>
            <a:ext cx="4253739" cy="1486723"/>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dirty="0"/>
              <a:t>On NEXT, advance to next slide</a:t>
            </a:r>
          </a:p>
          <a:p>
            <a:pPr marL="0" indent="0">
              <a:spcBef>
                <a:spcPts val="0"/>
              </a:spcBef>
              <a:buClr>
                <a:srgbClr val="1F1F1F"/>
              </a:buClr>
            </a:pPr>
            <a:endParaRPr lang="en-US" dirty="0"/>
          </a:p>
          <a:p>
            <a:pPr marL="0" indent="0">
              <a:spcBef>
                <a:spcPts val="0"/>
              </a:spcBef>
              <a:buClr>
                <a:srgbClr val="1F1F1F"/>
              </a:buClr>
            </a:pPr>
            <a:r>
              <a:rPr lang="en-US" dirty="0"/>
              <a:t>Automatically advances when spoken media ends</a:t>
            </a:r>
          </a:p>
          <a:p>
            <a:pPr marL="0" lvl="0" indent="0" algn="l" rtl="0">
              <a:spcBef>
                <a:spcPts val="0"/>
              </a:spcBef>
              <a:spcAft>
                <a:spcPts val="0"/>
              </a:spcAft>
              <a:buClr>
                <a:srgbClr val="1F1F1F"/>
              </a:buClr>
              <a:buSzPts val="1200"/>
              <a:buNone/>
            </a:pPr>
            <a:endParaRPr lang="en-US" dirty="0"/>
          </a:p>
        </p:txBody>
      </p:sp>
      <p:sp>
        <p:nvSpPr>
          <p:cNvPr id="69" name="Google Shape;69;p1"/>
          <p:cNvSpPr txBox="1">
            <a:spLocks noGrp="1"/>
          </p:cNvSpPr>
          <p:nvPr>
            <p:ph type="body" idx="5"/>
          </p:nvPr>
        </p:nvSpPr>
        <p:spPr>
          <a:xfrm>
            <a:off x="228599" y="5663887"/>
            <a:ext cx="4234688" cy="7331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dirty="0"/>
          </a:p>
        </p:txBody>
      </p:sp>
      <p:sp>
        <p:nvSpPr>
          <p:cNvPr id="70" name="Google Shape;70;p1"/>
          <p:cNvSpPr txBox="1">
            <a:spLocks noGrp="1"/>
          </p:cNvSpPr>
          <p:nvPr>
            <p:ph type="body" idx="6"/>
          </p:nvPr>
        </p:nvSpPr>
        <p:spPr>
          <a:xfrm>
            <a:off x="4604512" y="1844559"/>
            <a:ext cx="4291838" cy="1584441"/>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a:buFont typeface="Arial" panose="020B0604020202020204" pitchFamily="34" charset="0"/>
              <a:buChar char="•"/>
            </a:pPr>
            <a:r>
              <a:rPr lang="en-US" dirty="0"/>
              <a:t>Universal Design Frameworks and Principals figure 6</a:t>
            </a:r>
          </a:p>
          <a:p>
            <a:pPr marL="228600" indent="0"/>
            <a:endParaRPr lang="en-US" b="0" i="1" dirty="0">
              <a:solidFill>
                <a:srgbClr val="000000"/>
              </a:solidFill>
              <a:effectLst/>
              <a:latin typeface="Times New Roman" panose="02020603050405020304" pitchFamily="18" charset="0"/>
            </a:endParaRPr>
          </a:p>
          <a:p>
            <a:pPr algn="l"/>
            <a:r>
              <a:rPr lang="en-US" b="0" i="1" dirty="0">
                <a:solidFill>
                  <a:srgbClr val="000000"/>
                </a:solidFill>
                <a:effectLst/>
                <a:latin typeface="Times New Roman" panose="02020603050405020304" pitchFamily="18" charset="0"/>
              </a:rPr>
              <a:t>Academic Ableism</a:t>
            </a:r>
            <a:r>
              <a:rPr lang="en-US" b="0" i="0" dirty="0">
                <a:solidFill>
                  <a:srgbClr val="000000"/>
                </a:solidFill>
                <a:effectLst/>
                <a:latin typeface="Times New Roman" panose="02020603050405020304" pitchFamily="18" charset="0"/>
              </a:rPr>
              <a:t>. (2017). Umich.edu. https://press.umich.edu/Books/A/Academic-Ableism2</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‌(page 147 – reprinted from CAST diagram 2012)</a:t>
            </a:r>
          </a:p>
        </p:txBody>
      </p:sp>
      <p:sp>
        <p:nvSpPr>
          <p:cNvPr id="71" name="Google Shape;71;p1"/>
          <p:cNvSpPr txBox="1">
            <a:spLocks noGrp="1"/>
          </p:cNvSpPr>
          <p:nvPr>
            <p:ph type="body" idx="7"/>
          </p:nvPr>
        </p:nvSpPr>
        <p:spPr>
          <a:xfrm>
            <a:off x="4570413" y="3756643"/>
            <a:ext cx="4340834" cy="2573820"/>
          </a:xfrm>
          <a:prstGeom prst="rect">
            <a:avLst/>
          </a:prstGeom>
          <a:noFill/>
          <a:ln>
            <a:noFill/>
          </a:ln>
        </p:spPr>
        <p:txBody>
          <a:bodyPr spcFirstLastPara="1" wrap="square" lIns="91425" tIns="45700" rIns="91425" bIns="45700" anchor="t" anchorCtr="0">
            <a:noAutofit/>
          </a:bodyPr>
          <a:lstStyle/>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Is there a way to increase access without negating the presence of disability? In a sense, this is what Universal Design does… (page 123)</a:t>
            </a:r>
          </a:p>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On the other hand, a critique of universal design would point out that there is no built- in process for collecting feedback from users, thus no way to ensure that those who inhabit the designed space have an active role in its reconstruction. (page 129)</a:t>
            </a:r>
          </a:p>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…The same thing might happen through the offloading … onto teachers, the vast majority of whom are only tenuously employed. Again, it isn’t that we wouldn’t want all teachers, eventually, to design their classrooms more accessibly from the start. It is just that, again, we are currently nowhere close (page 144)   </a:t>
            </a:r>
          </a:p>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The “Universal” of UD also suggests that disability is something that is always a part of our worldview. Thus, when UD is successful, it is hopeful and realistic— allowing teachers to structure space and pedagogy in the broadest possible manner. Universal Design is … about building— building community, building better pedagogy, building opportunities for agency. (page 118)</a:t>
            </a:r>
          </a:p>
        </p:txBody>
      </p:sp>
      <p:sp>
        <p:nvSpPr>
          <p:cNvPr id="72" name="Google Shape;72;p1"/>
          <p:cNvSpPr txBox="1">
            <a:spLocks noGrp="1"/>
          </p:cNvSpPr>
          <p:nvPr>
            <p:ph type="title"/>
          </p:nvPr>
        </p:nvSpPr>
        <p:spPr>
          <a:xfrm>
            <a:off x="5864004" y="133161"/>
            <a:ext cx="3047243" cy="360488"/>
          </a:xfrm>
          <a:prstGeom prst="rect">
            <a:avLst/>
          </a:prstGeom>
          <a:noFill/>
          <a:ln>
            <a:noFill/>
          </a:ln>
        </p:spPr>
        <p:txBody>
          <a:bodyPr spcFirstLastPara="1" wrap="square" lIns="91425" tIns="45700" rIns="91425" bIns="45700" anchor="ctr" anchorCtr="0">
            <a:noAutofit/>
          </a:bodyPr>
          <a:lstStyle/>
          <a:p>
            <a:pPr marR="0" lvl="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Universal Design</a:t>
            </a:r>
          </a:p>
        </p:txBody>
      </p:sp>
    </p:spTree>
    <p:custDataLst>
      <p:tags r:id="rId1"/>
    </p:custDataLst>
    <p:extLst>
      <p:ext uri="{BB962C8B-B14F-4D97-AF65-F5344CB8AC3E}">
        <p14:creationId xmlns:p14="http://schemas.microsoft.com/office/powerpoint/2010/main" val="154287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
          <p:cNvSpPr txBox="1">
            <a:spLocks noGrp="1"/>
          </p:cNvSpPr>
          <p:nvPr>
            <p:ph type="body" idx="1"/>
          </p:nvPr>
        </p:nvSpPr>
        <p:spPr>
          <a:xfrm>
            <a:off x="2403316" y="122905"/>
            <a:ext cx="2625884"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None/>
            </a:pPr>
            <a:r>
              <a:rPr lang="en-US" dirty="0"/>
              <a:t>Academic Ableism</a:t>
            </a:r>
            <a:endParaRPr dirty="0"/>
          </a:p>
        </p:txBody>
      </p:sp>
      <p:sp>
        <p:nvSpPr>
          <p:cNvPr id="65" name="Google Shape;65;p1"/>
          <p:cNvSpPr txBox="1">
            <a:spLocks noGrp="1"/>
          </p:cNvSpPr>
          <p:nvPr>
            <p:ph type="sldNum" idx="12"/>
          </p:nvPr>
        </p:nvSpPr>
        <p:spPr>
          <a:xfrm>
            <a:off x="843860" y="130843"/>
            <a:ext cx="76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27CA9BE8-5330-4AA9-A6AD-BBF284669191}" type="slidenum">
              <a:rPr lang="en-US" smtClean="0"/>
              <a:t>2</a:t>
            </a:fld>
            <a:endParaRPr dirty="0"/>
          </a:p>
        </p:txBody>
      </p:sp>
      <p:sp>
        <p:nvSpPr>
          <p:cNvPr id="66" name="Google Shape;66;p1"/>
          <p:cNvSpPr txBox="1">
            <a:spLocks noGrp="1"/>
          </p:cNvSpPr>
          <p:nvPr>
            <p:ph type="body" idx="2"/>
          </p:nvPr>
        </p:nvSpPr>
        <p:spPr>
          <a:xfrm>
            <a:off x="236538" y="928993"/>
            <a:ext cx="8667750" cy="579132"/>
          </a:xfrm>
          <a:prstGeom prst="rect">
            <a:avLst/>
          </a:prstGeom>
          <a:noFill/>
          <a:ln>
            <a:noFill/>
          </a:ln>
        </p:spPr>
        <p:txBody>
          <a:bodyPr spcFirstLastPara="1" wrap="square" lIns="91425" tIns="45700" rIns="91425" bIns="45700" anchor="t" anchorCtr="0">
            <a:noAutofit/>
          </a:bodyPr>
          <a:lstStyle/>
          <a:p>
            <a:pPr marL="0" marR="0" lvl="0" indent="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 Steep Steps </a:t>
            </a:r>
          </a:p>
          <a:p>
            <a:pPr marL="0" lvl="0" indent="0" algn="l" rtl="0">
              <a:spcBef>
                <a:spcPts val="0"/>
              </a:spcBef>
              <a:spcAft>
                <a:spcPts val="0"/>
              </a:spcAft>
              <a:buClr>
                <a:srgbClr val="1F1F1F"/>
              </a:buClr>
              <a:buSzPts val="1200"/>
              <a:buNone/>
            </a:pPr>
            <a:endParaRPr dirty="0"/>
          </a:p>
        </p:txBody>
      </p:sp>
      <p:sp>
        <p:nvSpPr>
          <p:cNvPr id="67" name="Google Shape;67;p1"/>
          <p:cNvSpPr txBox="1">
            <a:spLocks noGrp="1"/>
          </p:cNvSpPr>
          <p:nvPr>
            <p:ph type="body" idx="3"/>
          </p:nvPr>
        </p:nvSpPr>
        <p:spPr>
          <a:xfrm>
            <a:off x="247650" y="1844559"/>
            <a:ext cx="4234688" cy="157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F1F1F"/>
              </a:buClr>
              <a:buSzPts val="1200"/>
              <a:buNone/>
            </a:pPr>
            <a:r>
              <a:rPr lang="en-US" dirty="0"/>
              <a:t>Voice Over  - audio in sync with captions - if turned on.</a:t>
            </a:r>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r>
              <a:rPr lang="en-US" dirty="0"/>
              <a:t> </a:t>
            </a:r>
            <a:endParaRPr dirty="0"/>
          </a:p>
        </p:txBody>
      </p:sp>
      <p:sp>
        <p:nvSpPr>
          <p:cNvPr id="68" name="Google Shape;68;p1"/>
          <p:cNvSpPr txBox="1">
            <a:spLocks noGrp="1"/>
          </p:cNvSpPr>
          <p:nvPr>
            <p:ph type="body" idx="4"/>
          </p:nvPr>
        </p:nvSpPr>
        <p:spPr>
          <a:xfrm>
            <a:off x="228599" y="3803563"/>
            <a:ext cx="4253739" cy="1486723"/>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dirty="0"/>
              <a:t>On NEXT, advance to next slide</a:t>
            </a:r>
          </a:p>
          <a:p>
            <a:pPr marL="0" indent="0">
              <a:spcBef>
                <a:spcPts val="0"/>
              </a:spcBef>
              <a:buClr>
                <a:srgbClr val="1F1F1F"/>
              </a:buClr>
            </a:pPr>
            <a:endParaRPr lang="en-US" dirty="0"/>
          </a:p>
          <a:p>
            <a:pPr marL="0" indent="0">
              <a:spcBef>
                <a:spcPts val="0"/>
              </a:spcBef>
              <a:buClr>
                <a:srgbClr val="1F1F1F"/>
              </a:buClr>
            </a:pPr>
            <a:r>
              <a:rPr lang="en-US" dirty="0"/>
              <a:t>Automatically advances when spoken media ends</a:t>
            </a:r>
          </a:p>
          <a:p>
            <a:pPr marL="0" lvl="0" indent="0" algn="l" rtl="0">
              <a:spcBef>
                <a:spcPts val="0"/>
              </a:spcBef>
              <a:spcAft>
                <a:spcPts val="0"/>
              </a:spcAft>
              <a:buClr>
                <a:srgbClr val="1F1F1F"/>
              </a:buClr>
              <a:buSzPts val="1200"/>
              <a:buNone/>
            </a:pPr>
            <a:endParaRPr lang="en-US" dirty="0"/>
          </a:p>
        </p:txBody>
      </p:sp>
      <p:sp>
        <p:nvSpPr>
          <p:cNvPr id="69" name="Google Shape;69;p1"/>
          <p:cNvSpPr txBox="1">
            <a:spLocks noGrp="1"/>
          </p:cNvSpPr>
          <p:nvPr>
            <p:ph type="body" idx="5"/>
          </p:nvPr>
        </p:nvSpPr>
        <p:spPr>
          <a:xfrm>
            <a:off x="228599" y="5663887"/>
            <a:ext cx="4234688" cy="7331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dirty="0"/>
          </a:p>
        </p:txBody>
      </p:sp>
      <p:sp>
        <p:nvSpPr>
          <p:cNvPr id="70" name="Google Shape;70;p1"/>
          <p:cNvSpPr txBox="1">
            <a:spLocks noGrp="1"/>
          </p:cNvSpPr>
          <p:nvPr>
            <p:ph type="body" idx="6"/>
          </p:nvPr>
        </p:nvSpPr>
        <p:spPr>
          <a:xfrm>
            <a:off x="4604512" y="1844559"/>
            <a:ext cx="4291838" cy="1584441"/>
          </a:xfrm>
          <a:prstGeom prst="rect">
            <a:avLst/>
          </a:prstGeom>
          <a:noFill/>
          <a:ln>
            <a:noFill/>
          </a:ln>
        </p:spPr>
        <p:txBody>
          <a:bodyPr spcFirstLastPara="1" wrap="square" lIns="91425" tIns="45700" rIns="91425" bIns="45700" anchor="t" anchorCtr="0">
            <a:noAutofit/>
          </a:bodyPr>
          <a:lstStyle/>
          <a:p>
            <a:pPr marL="228600" indent="0"/>
            <a:endParaRPr lang="en-US" dirty="0"/>
          </a:p>
          <a:p>
            <a:pPr>
              <a:buFont typeface="Arial" panose="020B0604020202020204" pitchFamily="34" charset="0"/>
              <a:buChar char="•"/>
            </a:pPr>
            <a:r>
              <a:rPr lang="en-US" dirty="0"/>
              <a:t>Rensselaer Stairs Postcard Image</a:t>
            </a:r>
          </a:p>
          <a:p>
            <a:pPr algn="l"/>
            <a:endParaRPr lang="en-US" b="0" i="1" dirty="0">
              <a:solidFill>
                <a:srgbClr val="000000"/>
              </a:solidFill>
              <a:effectLst/>
              <a:latin typeface="Times New Roman" panose="02020603050405020304" pitchFamily="18" charset="0"/>
            </a:endParaRPr>
          </a:p>
          <a:p>
            <a:pPr algn="l"/>
            <a:r>
              <a:rPr lang="en-US" b="0" i="1" dirty="0">
                <a:solidFill>
                  <a:srgbClr val="000000"/>
                </a:solidFill>
                <a:effectLst/>
                <a:latin typeface="Times New Roman" panose="02020603050405020304" pitchFamily="18" charset="0"/>
              </a:rPr>
              <a:t>Academic Ableism</a:t>
            </a:r>
            <a:r>
              <a:rPr lang="en-US" b="0" i="0" dirty="0">
                <a:solidFill>
                  <a:srgbClr val="000000"/>
                </a:solidFill>
                <a:effectLst/>
                <a:latin typeface="Times New Roman" panose="02020603050405020304" pitchFamily="18" charset="0"/>
              </a:rPr>
              <a:t>. (2017). Umich.edu. https://press.umich.edu/Books/A/Academic-Ableism2</a:t>
            </a:r>
          </a:p>
          <a:p>
            <a:pPr algn="l"/>
            <a:r>
              <a:rPr lang="en-US" b="0" i="0" dirty="0">
                <a:solidFill>
                  <a:srgbClr val="000000"/>
                </a:solidFill>
                <a:effectLst/>
                <a:latin typeface="Times New Roman" panose="02020603050405020304" pitchFamily="18" charset="0"/>
              </a:rPr>
              <a:t>‌</a:t>
            </a:r>
          </a:p>
          <a:p>
            <a:pPr algn="l"/>
            <a:r>
              <a:rPr lang="en-US" b="0" i="0" dirty="0">
                <a:solidFill>
                  <a:srgbClr val="000000"/>
                </a:solidFill>
                <a:effectLst/>
                <a:latin typeface="Times New Roman" panose="02020603050405020304" pitchFamily="18" charset="0"/>
              </a:rPr>
              <a:t>(page 2)</a:t>
            </a:r>
          </a:p>
          <a:p>
            <a:pPr marL="0" lvl="0" indent="0" algn="l" rtl="0">
              <a:spcBef>
                <a:spcPts val="0"/>
              </a:spcBef>
              <a:spcAft>
                <a:spcPts val="0"/>
              </a:spcAft>
              <a:buClr>
                <a:schemeClr val="dk1"/>
              </a:buClr>
              <a:buSzPts val="1200"/>
              <a:buNone/>
            </a:pPr>
            <a:endParaRPr lang="en-US" dirty="0"/>
          </a:p>
        </p:txBody>
      </p:sp>
      <p:sp>
        <p:nvSpPr>
          <p:cNvPr id="71" name="Google Shape;71;p1"/>
          <p:cNvSpPr txBox="1">
            <a:spLocks noGrp="1"/>
          </p:cNvSpPr>
          <p:nvPr>
            <p:ph type="body" idx="7"/>
          </p:nvPr>
        </p:nvSpPr>
        <p:spPr>
          <a:xfrm>
            <a:off x="4604512" y="3765434"/>
            <a:ext cx="4291838" cy="2593445"/>
          </a:xfrm>
          <a:prstGeom prst="rect">
            <a:avLst/>
          </a:prstGeom>
          <a:noFill/>
          <a:ln>
            <a:noFill/>
          </a:ln>
        </p:spPr>
        <p:txBody>
          <a:bodyPr spcFirstLastPara="1" wrap="square" lIns="91425" tIns="45700" rIns="91425" bIns="45700" anchor="t" anchorCtr="0">
            <a:noAutofit/>
          </a:bodyPr>
          <a:lstStyle/>
          <a:p>
            <a:pPr algn="l"/>
            <a:r>
              <a:rPr lang="en-US" sz="1000" dirty="0">
                <a:latin typeface="NewBaskervilleStd-Roman"/>
              </a:rPr>
              <a:t>“...</a:t>
            </a:r>
            <a:r>
              <a:rPr lang="en-US" sz="1000" b="0" i="0" u="none" strike="noStrike" baseline="0" dirty="0">
                <a:solidFill>
                  <a:srgbClr val="221F1F"/>
                </a:solidFill>
                <a:latin typeface="NewBaskervilleStd-Roman"/>
              </a:rPr>
              <a:t>the steps in this postcard are in ruins, but the ideology of the steep steps persists” (page 2)</a:t>
            </a:r>
          </a:p>
          <a:p>
            <a:pPr algn="l"/>
            <a:endParaRPr lang="en-US" sz="1000" b="0" i="0" dirty="0">
              <a:solidFill>
                <a:srgbClr val="333333"/>
              </a:solidFill>
              <a:effectLst/>
              <a:latin typeface="NewBaskervilleStd-Roman"/>
            </a:endParaRPr>
          </a:p>
          <a:p>
            <a:pPr algn="l"/>
            <a:r>
              <a:rPr lang="en-US" sz="1000" b="0" i="0" dirty="0">
                <a:solidFill>
                  <a:srgbClr val="333333"/>
                </a:solidFill>
                <a:effectLst/>
                <a:latin typeface="NewBaskervilleStd-Roman"/>
              </a:rPr>
              <a:t>“…while the stairs may keep out certain bodies and exclude certain disabilities, institutions don’t just make it hard to get around in wheelchairs or on crutches—though this is absolutely part of how academia excludes. Instead, physical inaccessibility is always linked—not just metaphorically—to mental, intellectual, social, and other forms of inaccessibility. (page 9)</a:t>
            </a:r>
          </a:p>
          <a:p>
            <a:pPr algn="l"/>
            <a:endParaRPr lang="en-US" sz="1000" dirty="0">
              <a:latin typeface="NewBaskervilleStd-Roman"/>
            </a:endParaRPr>
          </a:p>
          <a:p>
            <a:pPr algn="l"/>
            <a:r>
              <a:rPr lang="en-US" sz="1000" dirty="0">
                <a:latin typeface="NewBaskervilleStd-Roman"/>
              </a:rPr>
              <a:t>“If it is an inaccessible building, it is alive and working to physically filter students out of the university every single day. It’s not solely an old building, it’s a living thing doing ableist work, and actively ignoring this allows it to do that work incredibly efficiently. (page 36)</a:t>
            </a:r>
          </a:p>
          <a:p>
            <a:pPr marL="0" lvl="0" indent="0" algn="l" rtl="0">
              <a:spcBef>
                <a:spcPts val="0"/>
              </a:spcBef>
              <a:spcAft>
                <a:spcPts val="0"/>
              </a:spcAft>
              <a:buClr>
                <a:schemeClr val="dk1"/>
              </a:buClr>
              <a:buSzPts val="1200"/>
              <a:buNone/>
            </a:pPr>
            <a:endParaRPr dirty="0"/>
          </a:p>
        </p:txBody>
      </p:sp>
      <p:sp>
        <p:nvSpPr>
          <p:cNvPr id="72" name="Google Shape;72;p1"/>
          <p:cNvSpPr txBox="1">
            <a:spLocks noGrp="1"/>
          </p:cNvSpPr>
          <p:nvPr>
            <p:ph type="title"/>
          </p:nvPr>
        </p:nvSpPr>
        <p:spPr>
          <a:xfrm>
            <a:off x="5864004" y="133161"/>
            <a:ext cx="3047243" cy="360488"/>
          </a:xfrm>
          <a:prstGeom prst="rect">
            <a:avLst/>
          </a:prstGeom>
          <a:noFill/>
          <a:ln>
            <a:noFill/>
          </a:ln>
        </p:spPr>
        <p:txBody>
          <a:bodyPr spcFirstLastPara="1" wrap="square" lIns="91425" tIns="45700" rIns="91425" bIns="45700" anchor="ctr" anchorCtr="0">
            <a:noAutofit/>
          </a:bodyPr>
          <a:lstStyle/>
          <a:p>
            <a:pPr marR="0" lvl="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Steep Steps </a:t>
            </a:r>
          </a:p>
        </p:txBody>
      </p:sp>
    </p:spTree>
    <p:custDataLst>
      <p:tags r:id="rId1"/>
    </p:custDataLst>
    <p:extLst>
      <p:ext uri="{BB962C8B-B14F-4D97-AF65-F5344CB8AC3E}">
        <p14:creationId xmlns:p14="http://schemas.microsoft.com/office/powerpoint/2010/main" val="169161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
          <p:cNvSpPr txBox="1">
            <a:spLocks noGrp="1"/>
          </p:cNvSpPr>
          <p:nvPr>
            <p:ph type="body" idx="1"/>
          </p:nvPr>
        </p:nvSpPr>
        <p:spPr>
          <a:xfrm>
            <a:off x="2403316" y="122905"/>
            <a:ext cx="2625884"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None/>
            </a:pPr>
            <a:r>
              <a:rPr lang="en-US" dirty="0"/>
              <a:t>Academic Ableism</a:t>
            </a:r>
            <a:endParaRPr dirty="0"/>
          </a:p>
        </p:txBody>
      </p:sp>
      <p:sp>
        <p:nvSpPr>
          <p:cNvPr id="65" name="Google Shape;65;p1"/>
          <p:cNvSpPr txBox="1">
            <a:spLocks noGrp="1"/>
          </p:cNvSpPr>
          <p:nvPr>
            <p:ph type="sldNum" idx="12"/>
          </p:nvPr>
        </p:nvSpPr>
        <p:spPr>
          <a:xfrm>
            <a:off x="843860" y="130843"/>
            <a:ext cx="76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27CA9BE8-5330-4AA9-A6AD-BBF284669191}" type="slidenum">
              <a:rPr lang="en-US" smtClean="0"/>
              <a:t>3</a:t>
            </a:fld>
            <a:endParaRPr dirty="0"/>
          </a:p>
        </p:txBody>
      </p:sp>
      <p:sp>
        <p:nvSpPr>
          <p:cNvPr id="66" name="Google Shape;66;p1"/>
          <p:cNvSpPr txBox="1">
            <a:spLocks noGrp="1"/>
          </p:cNvSpPr>
          <p:nvPr>
            <p:ph type="body" idx="2"/>
          </p:nvPr>
        </p:nvSpPr>
        <p:spPr>
          <a:xfrm>
            <a:off x="236538" y="928993"/>
            <a:ext cx="8667750" cy="579132"/>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 Eugenics</a:t>
            </a:r>
          </a:p>
          <a:p>
            <a:pPr marL="0" indent="0">
              <a:spcBef>
                <a:spcPts val="0"/>
              </a:spcBef>
              <a:buClr>
                <a:srgbClr val="1F1F1F"/>
              </a:buClr>
            </a:pPr>
            <a:endParaRPr dirty="0"/>
          </a:p>
        </p:txBody>
      </p:sp>
      <p:sp>
        <p:nvSpPr>
          <p:cNvPr id="67" name="Google Shape;67;p1"/>
          <p:cNvSpPr txBox="1">
            <a:spLocks noGrp="1"/>
          </p:cNvSpPr>
          <p:nvPr>
            <p:ph type="body" idx="3"/>
          </p:nvPr>
        </p:nvSpPr>
        <p:spPr>
          <a:xfrm>
            <a:off x="247650" y="1844559"/>
            <a:ext cx="4234688" cy="157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F1F1F"/>
              </a:buClr>
              <a:buSzPts val="1200"/>
              <a:buNone/>
            </a:pPr>
            <a:r>
              <a:rPr lang="en-US" dirty="0"/>
              <a:t>Voice Over  - audio in sync with captions - if turned on.</a:t>
            </a:r>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r>
              <a:rPr lang="en-US" dirty="0"/>
              <a:t> </a:t>
            </a:r>
            <a:endParaRPr dirty="0"/>
          </a:p>
        </p:txBody>
      </p:sp>
      <p:sp>
        <p:nvSpPr>
          <p:cNvPr id="68" name="Google Shape;68;p1"/>
          <p:cNvSpPr txBox="1">
            <a:spLocks noGrp="1"/>
          </p:cNvSpPr>
          <p:nvPr>
            <p:ph type="body" idx="4"/>
          </p:nvPr>
        </p:nvSpPr>
        <p:spPr>
          <a:xfrm>
            <a:off x="228599" y="3803563"/>
            <a:ext cx="4253739" cy="1486723"/>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dirty="0"/>
              <a:t>On NEXT, advance to next slide</a:t>
            </a:r>
          </a:p>
          <a:p>
            <a:pPr marL="0" indent="0">
              <a:spcBef>
                <a:spcPts val="0"/>
              </a:spcBef>
              <a:buClr>
                <a:srgbClr val="1F1F1F"/>
              </a:buClr>
            </a:pPr>
            <a:endParaRPr lang="en-US" dirty="0"/>
          </a:p>
          <a:p>
            <a:pPr marL="0" indent="0">
              <a:spcBef>
                <a:spcPts val="0"/>
              </a:spcBef>
              <a:buClr>
                <a:srgbClr val="1F1F1F"/>
              </a:buClr>
            </a:pPr>
            <a:r>
              <a:rPr lang="en-US" dirty="0"/>
              <a:t>Automatically advances when spoken media ends</a:t>
            </a:r>
          </a:p>
          <a:p>
            <a:pPr marL="0" lvl="0" indent="0" algn="l" rtl="0">
              <a:spcBef>
                <a:spcPts val="0"/>
              </a:spcBef>
              <a:spcAft>
                <a:spcPts val="0"/>
              </a:spcAft>
              <a:buClr>
                <a:srgbClr val="1F1F1F"/>
              </a:buClr>
              <a:buSzPts val="1200"/>
              <a:buNone/>
            </a:pPr>
            <a:endParaRPr lang="en-US" dirty="0"/>
          </a:p>
        </p:txBody>
      </p:sp>
      <p:sp>
        <p:nvSpPr>
          <p:cNvPr id="69" name="Google Shape;69;p1"/>
          <p:cNvSpPr txBox="1">
            <a:spLocks noGrp="1"/>
          </p:cNvSpPr>
          <p:nvPr>
            <p:ph type="body" idx="5"/>
          </p:nvPr>
        </p:nvSpPr>
        <p:spPr>
          <a:xfrm>
            <a:off x="228599" y="5663887"/>
            <a:ext cx="4234688" cy="7331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dirty="0"/>
          </a:p>
        </p:txBody>
      </p:sp>
      <p:sp>
        <p:nvSpPr>
          <p:cNvPr id="70" name="Google Shape;70;p1"/>
          <p:cNvSpPr txBox="1">
            <a:spLocks noGrp="1"/>
          </p:cNvSpPr>
          <p:nvPr>
            <p:ph type="body" idx="6"/>
          </p:nvPr>
        </p:nvSpPr>
        <p:spPr>
          <a:xfrm>
            <a:off x="4604512" y="1844559"/>
            <a:ext cx="4291838" cy="1584441"/>
          </a:xfrm>
          <a:prstGeom prst="rect">
            <a:avLst/>
          </a:prstGeom>
          <a:noFill/>
          <a:ln>
            <a:noFill/>
          </a:ln>
        </p:spPr>
        <p:txBody>
          <a:bodyPr spcFirstLastPara="1" wrap="square" lIns="91425" tIns="45700" rIns="91425" bIns="45700" anchor="t" anchorCtr="0">
            <a:noAutofit/>
          </a:bodyPr>
          <a:lstStyle/>
          <a:p>
            <a:pPr marL="228600" indent="0"/>
            <a:endParaRPr lang="en-US" dirty="0"/>
          </a:p>
          <a:p>
            <a:pPr>
              <a:buFont typeface="Arial" panose="020B0604020202020204" pitchFamily="34" charset="0"/>
              <a:buChar char="•"/>
            </a:pPr>
            <a:r>
              <a:rPr lang="en-US" dirty="0"/>
              <a:t>Eugenics Diagram and Description Image</a:t>
            </a:r>
          </a:p>
          <a:p>
            <a:pPr algn="l"/>
            <a:endParaRPr lang="en-US" b="0" i="1" dirty="0">
              <a:solidFill>
                <a:srgbClr val="000000"/>
              </a:solidFill>
              <a:effectLst/>
              <a:latin typeface="Times New Roman" panose="02020603050405020304" pitchFamily="18" charset="0"/>
            </a:endParaRPr>
          </a:p>
          <a:p>
            <a:pPr algn="l"/>
            <a:r>
              <a:rPr lang="en-US" b="0" i="1" dirty="0">
                <a:solidFill>
                  <a:srgbClr val="000000"/>
                </a:solidFill>
                <a:effectLst/>
                <a:latin typeface="Times New Roman" panose="02020603050405020304" pitchFamily="18" charset="0"/>
              </a:rPr>
              <a:t>Academic Ableism</a:t>
            </a:r>
            <a:r>
              <a:rPr lang="en-US" b="0" i="0" dirty="0">
                <a:solidFill>
                  <a:srgbClr val="000000"/>
                </a:solidFill>
                <a:effectLst/>
                <a:latin typeface="Times New Roman" panose="02020603050405020304" pitchFamily="18" charset="0"/>
              </a:rPr>
              <a:t>. (2017). Umich.edu. https://press.umich.edu/Books/A/Academic-Ableism2</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‌(page 64)</a:t>
            </a:r>
          </a:p>
          <a:p>
            <a:pPr marL="0" lvl="0" indent="0" algn="l" rtl="0">
              <a:spcBef>
                <a:spcPts val="0"/>
              </a:spcBef>
              <a:spcAft>
                <a:spcPts val="0"/>
              </a:spcAft>
              <a:buClr>
                <a:schemeClr val="dk1"/>
              </a:buClr>
              <a:buSzPts val="1200"/>
              <a:buNone/>
            </a:pPr>
            <a:endParaRPr lang="en-US" dirty="0"/>
          </a:p>
        </p:txBody>
      </p:sp>
      <p:sp>
        <p:nvSpPr>
          <p:cNvPr id="71" name="Google Shape;71;p1"/>
          <p:cNvSpPr txBox="1">
            <a:spLocks noGrp="1"/>
          </p:cNvSpPr>
          <p:nvPr>
            <p:ph type="body" idx="7"/>
          </p:nvPr>
        </p:nvSpPr>
        <p:spPr>
          <a:xfrm>
            <a:off x="4619409" y="3765434"/>
            <a:ext cx="4291838" cy="2593445"/>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000" kern="100" dirty="0">
                <a:effectLst/>
                <a:latin typeface="NewBaskervilleStd-Roman"/>
                <a:ea typeface="Calibri" panose="020F0502020204030204" pitchFamily="34" charset="0"/>
                <a:cs typeface="Times New Roman" panose="02020603050405020304" pitchFamily="18" charset="0"/>
              </a:rPr>
              <a:t>“Academia was the place from which eugenic “science” gained its funding and legitimization”</a:t>
            </a:r>
          </a:p>
          <a:p>
            <a:pPr marL="0" marR="0">
              <a:spcBef>
                <a:spcPts val="0"/>
              </a:spcBef>
              <a:spcAft>
                <a:spcPts val="0"/>
              </a:spcAft>
            </a:pPr>
            <a:endParaRPr lang="en-US" sz="1000" kern="100" dirty="0">
              <a:effectLst/>
              <a:latin typeface="NewBaskervilleStd-Roman"/>
              <a:ea typeface="Calibri" panose="020F0502020204030204" pitchFamily="34" charset="0"/>
              <a:cs typeface="Times New Roman" panose="02020603050405020304" pitchFamily="18" charset="0"/>
            </a:endParaRPr>
          </a:p>
          <a:p>
            <a:pPr marL="0" marR="0">
              <a:spcBef>
                <a:spcPts val="0"/>
              </a:spcBef>
              <a:spcAft>
                <a:spcPts val="0"/>
              </a:spcAft>
            </a:pPr>
            <a:r>
              <a:rPr lang="en-US" sz="1000" kern="100" dirty="0">
                <a:latin typeface="NewBaskervilleStd-Roman"/>
                <a:ea typeface="Calibri" panose="020F0502020204030204" pitchFamily="34" charset="0"/>
                <a:cs typeface="Times New Roman" panose="02020603050405020304" pitchFamily="18" charset="0"/>
              </a:rPr>
              <a:t>“</a:t>
            </a:r>
            <a:r>
              <a:rPr lang="en-US" sz="1000" kern="100" dirty="0">
                <a:effectLst/>
                <a:latin typeface="NewBaskervilleStd-Roman"/>
                <a:ea typeface="Calibri" panose="020F0502020204030204" pitchFamily="34" charset="0"/>
                <a:cs typeface="Times New Roman" panose="02020603050405020304" pitchFamily="18" charset="0"/>
              </a:rPr>
              <a:t>…the university was also itself a laboratory for “positive” eugenics, a place where the “right” combinations of genes could be brought together (“the better families”) and where eugenic ideals and values could be conveyed to the future teachers, lawyers, doctors, and other professionals on campus. (page 13)</a:t>
            </a:r>
          </a:p>
          <a:p>
            <a:pPr marL="0" marR="0">
              <a:spcBef>
                <a:spcPts val="0"/>
              </a:spcBef>
              <a:spcAft>
                <a:spcPts val="0"/>
              </a:spcAft>
            </a:pPr>
            <a:r>
              <a:rPr lang="en-US" sz="1000" kern="100" dirty="0">
                <a:effectLst/>
                <a:latin typeface="NewBaskervilleStd-Roman"/>
                <a:ea typeface="Calibri" panose="020F0502020204030204" pitchFamily="34" charset="0"/>
                <a:cs typeface="Times New Roman" panose="02020603050405020304" pitchFamily="18" charset="0"/>
              </a:rPr>
              <a:t> </a:t>
            </a:r>
          </a:p>
          <a:p>
            <a:pPr marL="0" marR="0">
              <a:spcBef>
                <a:spcPts val="0"/>
              </a:spcBef>
              <a:spcAft>
                <a:spcPts val="0"/>
              </a:spcAft>
            </a:pPr>
            <a:r>
              <a:rPr lang="en-US" sz="1000" kern="100" dirty="0">
                <a:effectLst/>
                <a:latin typeface="NewBaskervilleStd-Roman"/>
                <a:ea typeface="Calibri" panose="020F0502020204030204" pitchFamily="34" charset="0"/>
                <a:cs typeface="Times New Roman" panose="02020603050405020304" pitchFamily="18" charset="0"/>
              </a:rPr>
              <a:t>“Eugenics works to strongly ground inferences about</a:t>
            </a:r>
          </a:p>
          <a:p>
            <a:pPr marL="0" marR="0">
              <a:spcBef>
                <a:spcPts val="0"/>
              </a:spcBef>
              <a:spcAft>
                <a:spcPts val="0"/>
              </a:spcAft>
            </a:pPr>
            <a:r>
              <a:rPr lang="en-US" sz="1000" kern="100" dirty="0">
                <a:effectLst/>
                <a:latin typeface="NewBaskervilleStd-Roman"/>
                <a:ea typeface="Calibri" panose="020F0502020204030204" pitchFamily="34" charset="0"/>
                <a:cs typeface="Times New Roman" panose="02020603050405020304" pitchFamily="18" charset="0"/>
              </a:rPr>
              <a:t>social worth in biological formulae, using science to suggest that differences</a:t>
            </a:r>
          </a:p>
          <a:p>
            <a:pPr marL="0" marR="0">
              <a:spcBef>
                <a:spcPts val="0"/>
              </a:spcBef>
              <a:spcAft>
                <a:spcPts val="0"/>
              </a:spcAft>
            </a:pPr>
            <a:r>
              <a:rPr lang="en-US" sz="1000" kern="100" dirty="0">
                <a:effectLst/>
                <a:latin typeface="NewBaskervilleStd-Roman"/>
                <a:ea typeface="Calibri" panose="020F0502020204030204" pitchFamily="34" charset="0"/>
                <a:cs typeface="Times New Roman" panose="02020603050405020304" pitchFamily="18" charset="0"/>
              </a:rPr>
              <a:t>between people are predetermined, genetic, and immutable. (page 59)</a:t>
            </a:r>
          </a:p>
          <a:p>
            <a:pPr marL="0" marR="0">
              <a:spcBef>
                <a:spcPts val="0"/>
              </a:spcBef>
              <a:spcAft>
                <a:spcPts val="0"/>
              </a:spcAft>
            </a:pPr>
            <a:r>
              <a:rPr lang="en-US" sz="1000" kern="100" dirty="0">
                <a:effectLst/>
                <a:latin typeface="NewBaskervilleStd-Roman"/>
                <a:ea typeface="Calibri" panose="020F0502020204030204" pitchFamily="34" charset="0"/>
                <a:cs typeface="Times New Roman" panose="02020603050405020304" pitchFamily="18" charset="0"/>
              </a:rPr>
              <a:t> </a:t>
            </a:r>
          </a:p>
          <a:p>
            <a:pPr marL="0" marR="0">
              <a:spcBef>
                <a:spcPts val="0"/>
              </a:spcBef>
              <a:spcAft>
                <a:spcPts val="0"/>
              </a:spcAft>
            </a:pPr>
            <a:r>
              <a:rPr lang="en-US" sz="1000" kern="100" dirty="0">
                <a:effectLst/>
                <a:latin typeface="NewBaskervilleStd-Roman"/>
                <a:ea typeface="Calibri" panose="020F0502020204030204" pitchFamily="34" charset="0"/>
                <a:cs typeface="Times New Roman" panose="02020603050405020304" pitchFamily="18" charset="0"/>
              </a:rPr>
              <a:t>“But what if, instead of the idea that nature determines individual success,</a:t>
            </a:r>
          </a:p>
          <a:p>
            <a:pPr marL="0" marR="0">
              <a:spcBef>
                <a:spcPts val="0"/>
              </a:spcBef>
              <a:spcAft>
                <a:spcPts val="0"/>
              </a:spcAft>
            </a:pPr>
            <a:r>
              <a:rPr lang="en-US" sz="1000" kern="100" dirty="0">
                <a:effectLst/>
                <a:latin typeface="NewBaskervilleStd-Roman"/>
                <a:ea typeface="Calibri" panose="020F0502020204030204" pitchFamily="34" charset="0"/>
                <a:cs typeface="Times New Roman" panose="02020603050405020304" pitchFamily="18" charset="0"/>
              </a:rPr>
              <a:t>we saw the world as inequitably shaped and built, and believed instead</a:t>
            </a:r>
          </a:p>
          <a:p>
            <a:pPr marL="0" marR="0">
              <a:spcBef>
                <a:spcPts val="0"/>
              </a:spcBef>
              <a:spcAft>
                <a:spcPts val="0"/>
              </a:spcAft>
            </a:pPr>
            <a:r>
              <a:rPr lang="en-US" sz="1000" kern="100" dirty="0">
                <a:effectLst/>
                <a:latin typeface="NewBaskervilleStd-Roman"/>
                <a:ea typeface="Calibri" panose="020F0502020204030204" pitchFamily="34" charset="0"/>
                <a:cs typeface="Times New Roman" panose="02020603050405020304" pitchFamily="18" charset="0"/>
              </a:rPr>
              <a:t>that the reform of society and culture would allow for a more equitable</a:t>
            </a:r>
          </a:p>
          <a:p>
            <a:pPr marL="0" marR="0">
              <a:spcBef>
                <a:spcPts val="0"/>
              </a:spcBef>
              <a:spcAft>
                <a:spcPts val="0"/>
              </a:spcAft>
            </a:pPr>
            <a:r>
              <a:rPr lang="en-US" sz="1000" kern="100" dirty="0">
                <a:effectLst/>
                <a:latin typeface="NewBaskervilleStd-Roman"/>
                <a:ea typeface="Calibri" panose="020F0502020204030204" pitchFamily="34" charset="0"/>
                <a:cs typeface="Times New Roman" panose="02020603050405020304" pitchFamily="18" charset="0"/>
              </a:rPr>
              <a:t>world? (page 61)</a:t>
            </a:r>
          </a:p>
        </p:txBody>
      </p:sp>
      <p:sp>
        <p:nvSpPr>
          <p:cNvPr id="72" name="Google Shape;72;p1"/>
          <p:cNvSpPr txBox="1">
            <a:spLocks noGrp="1"/>
          </p:cNvSpPr>
          <p:nvPr>
            <p:ph type="title"/>
          </p:nvPr>
        </p:nvSpPr>
        <p:spPr>
          <a:xfrm>
            <a:off x="5864004" y="133161"/>
            <a:ext cx="3047243" cy="360488"/>
          </a:xfrm>
          <a:prstGeom prst="rect">
            <a:avLst/>
          </a:prstGeom>
          <a:noFill/>
          <a:ln>
            <a:noFill/>
          </a:ln>
        </p:spPr>
        <p:txBody>
          <a:bodyPr spcFirstLastPara="1" wrap="square" lIns="91425" tIns="45700" rIns="91425" bIns="45700" anchor="ctr" anchorCtr="0">
            <a:no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Eugenics</a:t>
            </a:r>
          </a:p>
        </p:txBody>
      </p:sp>
    </p:spTree>
    <p:custDataLst>
      <p:tags r:id="rId1"/>
    </p:custDataLst>
    <p:extLst>
      <p:ext uri="{BB962C8B-B14F-4D97-AF65-F5344CB8AC3E}">
        <p14:creationId xmlns:p14="http://schemas.microsoft.com/office/powerpoint/2010/main" val="184970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
          <p:cNvSpPr txBox="1">
            <a:spLocks noGrp="1"/>
          </p:cNvSpPr>
          <p:nvPr>
            <p:ph type="body" idx="1"/>
          </p:nvPr>
        </p:nvSpPr>
        <p:spPr>
          <a:xfrm>
            <a:off x="2403316" y="122905"/>
            <a:ext cx="2625884"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None/>
            </a:pPr>
            <a:r>
              <a:rPr lang="en-US" dirty="0"/>
              <a:t>Academic Ableism</a:t>
            </a:r>
            <a:endParaRPr dirty="0"/>
          </a:p>
        </p:txBody>
      </p:sp>
      <p:sp>
        <p:nvSpPr>
          <p:cNvPr id="65" name="Google Shape;65;p1"/>
          <p:cNvSpPr txBox="1">
            <a:spLocks noGrp="1"/>
          </p:cNvSpPr>
          <p:nvPr>
            <p:ph type="sldNum" idx="12"/>
          </p:nvPr>
        </p:nvSpPr>
        <p:spPr>
          <a:xfrm>
            <a:off x="843860" y="130843"/>
            <a:ext cx="76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27CA9BE8-5330-4AA9-A6AD-BBF284669191}" type="slidenum">
              <a:rPr lang="en-US" smtClean="0"/>
              <a:t>4</a:t>
            </a:fld>
            <a:endParaRPr dirty="0"/>
          </a:p>
        </p:txBody>
      </p:sp>
      <p:sp>
        <p:nvSpPr>
          <p:cNvPr id="66" name="Google Shape;66;p1"/>
          <p:cNvSpPr txBox="1">
            <a:spLocks noGrp="1"/>
          </p:cNvSpPr>
          <p:nvPr>
            <p:ph type="body" idx="2"/>
          </p:nvPr>
        </p:nvSpPr>
        <p:spPr>
          <a:xfrm>
            <a:off x="236538" y="928993"/>
            <a:ext cx="8667750" cy="579132"/>
          </a:xfrm>
          <a:prstGeom prst="rect">
            <a:avLst/>
          </a:prstGeom>
          <a:noFill/>
          <a:ln>
            <a:noFill/>
          </a:ln>
        </p:spPr>
        <p:txBody>
          <a:bodyPr spcFirstLastPara="1" wrap="square" lIns="91425" tIns="45700" rIns="91425" bIns="45700" anchor="t" anchorCtr="0">
            <a:noAutofit/>
          </a:bodyPr>
          <a:lstStyle/>
          <a:p>
            <a:pPr marL="0" marR="0" lvl="0" indent="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Structural Ableism</a:t>
            </a:r>
          </a:p>
          <a:p>
            <a:pPr marL="0" lvl="0" indent="0" algn="l" rtl="0">
              <a:spcBef>
                <a:spcPts val="0"/>
              </a:spcBef>
              <a:spcAft>
                <a:spcPts val="0"/>
              </a:spcAft>
              <a:buClr>
                <a:srgbClr val="1F1F1F"/>
              </a:buClr>
              <a:buSzPts val="1200"/>
              <a:buNone/>
            </a:pPr>
            <a:endParaRPr dirty="0"/>
          </a:p>
        </p:txBody>
      </p:sp>
      <p:sp>
        <p:nvSpPr>
          <p:cNvPr id="67" name="Google Shape;67;p1"/>
          <p:cNvSpPr txBox="1">
            <a:spLocks noGrp="1"/>
          </p:cNvSpPr>
          <p:nvPr>
            <p:ph type="body" idx="3"/>
          </p:nvPr>
        </p:nvSpPr>
        <p:spPr>
          <a:xfrm>
            <a:off x="247650" y="1844559"/>
            <a:ext cx="4234688" cy="157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F1F1F"/>
              </a:buClr>
              <a:buSzPts val="1200"/>
              <a:buNone/>
            </a:pPr>
            <a:r>
              <a:rPr lang="en-US" dirty="0"/>
              <a:t>Voice Over  - audio in sync with captions - if turned on.</a:t>
            </a:r>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r>
              <a:rPr lang="en-US" dirty="0"/>
              <a:t> </a:t>
            </a:r>
            <a:endParaRPr dirty="0"/>
          </a:p>
        </p:txBody>
      </p:sp>
      <p:sp>
        <p:nvSpPr>
          <p:cNvPr id="68" name="Google Shape;68;p1"/>
          <p:cNvSpPr txBox="1">
            <a:spLocks noGrp="1"/>
          </p:cNvSpPr>
          <p:nvPr>
            <p:ph type="body" idx="4"/>
          </p:nvPr>
        </p:nvSpPr>
        <p:spPr>
          <a:xfrm>
            <a:off x="228599" y="3803563"/>
            <a:ext cx="4253739" cy="1486723"/>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dirty="0"/>
              <a:t>On NEXT, advance to next slide</a:t>
            </a:r>
          </a:p>
          <a:p>
            <a:pPr marL="0" indent="0">
              <a:spcBef>
                <a:spcPts val="0"/>
              </a:spcBef>
              <a:buClr>
                <a:srgbClr val="1F1F1F"/>
              </a:buClr>
            </a:pPr>
            <a:endParaRPr lang="en-US" dirty="0"/>
          </a:p>
          <a:p>
            <a:pPr marL="0" indent="0">
              <a:spcBef>
                <a:spcPts val="0"/>
              </a:spcBef>
              <a:buClr>
                <a:srgbClr val="1F1F1F"/>
              </a:buClr>
            </a:pPr>
            <a:r>
              <a:rPr lang="en-US" dirty="0"/>
              <a:t>Automatically advances when spoken media ends</a:t>
            </a:r>
          </a:p>
          <a:p>
            <a:pPr marL="0" lvl="0" indent="0" algn="l" rtl="0">
              <a:spcBef>
                <a:spcPts val="0"/>
              </a:spcBef>
              <a:spcAft>
                <a:spcPts val="0"/>
              </a:spcAft>
              <a:buClr>
                <a:srgbClr val="1F1F1F"/>
              </a:buClr>
              <a:buSzPts val="1200"/>
              <a:buNone/>
            </a:pPr>
            <a:endParaRPr lang="en-US" dirty="0"/>
          </a:p>
        </p:txBody>
      </p:sp>
      <p:sp>
        <p:nvSpPr>
          <p:cNvPr id="69" name="Google Shape;69;p1"/>
          <p:cNvSpPr txBox="1">
            <a:spLocks noGrp="1"/>
          </p:cNvSpPr>
          <p:nvPr>
            <p:ph type="body" idx="5"/>
          </p:nvPr>
        </p:nvSpPr>
        <p:spPr>
          <a:xfrm>
            <a:off x="228599" y="5663887"/>
            <a:ext cx="4234688" cy="7331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dirty="0"/>
          </a:p>
        </p:txBody>
      </p:sp>
      <p:sp>
        <p:nvSpPr>
          <p:cNvPr id="70" name="Google Shape;70;p1"/>
          <p:cNvSpPr txBox="1">
            <a:spLocks noGrp="1"/>
          </p:cNvSpPr>
          <p:nvPr>
            <p:ph type="body" idx="6"/>
          </p:nvPr>
        </p:nvSpPr>
        <p:spPr>
          <a:xfrm>
            <a:off x="4604512" y="1844559"/>
            <a:ext cx="4291838" cy="1584441"/>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marL="171450" lvl="0" indent="-171450" algn="l" rtl="0">
              <a:spcBef>
                <a:spcPts val="0"/>
              </a:spcBef>
              <a:spcAft>
                <a:spcPts val="0"/>
              </a:spcAft>
              <a:buClr>
                <a:schemeClr val="dk1"/>
              </a:buClr>
              <a:buSzPts val="1200"/>
              <a:buFont typeface="Arial" panose="020B0604020202020204" pitchFamily="34" charset="0"/>
              <a:buChar char="•"/>
            </a:pPr>
            <a:r>
              <a:rPr lang="en-US" dirty="0"/>
              <a:t>Disabled Parking Space no curb cut or exit ramp</a:t>
            </a:r>
          </a:p>
          <a:p>
            <a:pPr marL="0" lvl="0" indent="0" algn="l" rtl="0">
              <a:spcBef>
                <a:spcPts val="0"/>
              </a:spcBef>
              <a:spcAft>
                <a:spcPts val="0"/>
              </a:spcAft>
              <a:buClr>
                <a:schemeClr val="dk1"/>
              </a:buClr>
              <a:buSzPts val="1200"/>
            </a:pPr>
            <a:endParaRPr lang="en-US" dirty="0"/>
          </a:p>
          <a:p>
            <a:pPr marL="457200" lvl="1" indent="0">
              <a:spcBef>
                <a:spcPts val="0"/>
              </a:spcBef>
              <a:buNone/>
            </a:pPr>
            <a:r>
              <a:rPr lang="en-US" sz="800" dirty="0">
                <a:solidFill>
                  <a:schemeClr val="tx1"/>
                </a:solidFill>
                <a:latin typeface="Open Sans" pitchFamily="2" charset="0"/>
              </a:rPr>
              <a:t>https://www.flickr.com/photos/lizhenry/3288413702 </a:t>
            </a:r>
          </a:p>
          <a:p>
            <a:pPr marL="457200" lvl="1" indent="0">
              <a:spcBef>
                <a:spcPts val="0"/>
              </a:spcBef>
              <a:buNone/>
            </a:pPr>
            <a:r>
              <a:rPr lang="en-US" sz="800" dirty="0">
                <a:solidFill>
                  <a:schemeClr val="tx1"/>
                </a:solidFill>
                <a:latin typeface="Open Sans" pitchFamily="2" charset="0"/>
              </a:rPr>
              <a:t>ATTRIBUTION-NODERIVS 2.0 GENERIC CC BY-ND 2.0</a:t>
            </a:r>
            <a:endParaRPr lang="en-US" sz="800" dirty="0">
              <a:solidFill>
                <a:schemeClr val="tx1"/>
              </a:solidFill>
              <a:latin typeface="Microsoft Sans Serif" panose="020B0604020202020204" pitchFamily="34" charset="0"/>
            </a:endParaRPr>
          </a:p>
          <a:p>
            <a:pPr marL="171450" lvl="0" indent="-171450" algn="l" rtl="0">
              <a:spcBef>
                <a:spcPts val="0"/>
              </a:spcBef>
              <a:spcAft>
                <a:spcPts val="0"/>
              </a:spcAft>
              <a:buClr>
                <a:schemeClr val="dk1"/>
              </a:buClr>
              <a:buSzPts val="1200"/>
              <a:buFont typeface="Arial" panose="020B0604020202020204" pitchFamily="34" charset="0"/>
              <a:buChar char="•"/>
            </a:pPr>
            <a:endParaRPr lang="en-US" dirty="0"/>
          </a:p>
        </p:txBody>
      </p:sp>
      <p:sp>
        <p:nvSpPr>
          <p:cNvPr id="71" name="Google Shape;71;p1"/>
          <p:cNvSpPr txBox="1">
            <a:spLocks noGrp="1"/>
          </p:cNvSpPr>
          <p:nvPr>
            <p:ph type="body" idx="7"/>
          </p:nvPr>
        </p:nvSpPr>
        <p:spPr>
          <a:xfrm>
            <a:off x="4619409" y="3765434"/>
            <a:ext cx="4291838" cy="2593445"/>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ableism has to be seen as a series of entrenched structures— not</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just the action of an individual or of individuals. We have to understand</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that because of these pervasive structures, we live in a society that resists</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efforts to ameliorate or get rid of ableism. </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As scholar and activist Daniel Freeman writes, “Able- bodied people all have things that they fall short with, skills or tasks that they will never master. But when disabled folks say, ‘These are the things I need in order to do my very best,’ it is labeled as an ‘accommodation.’ . . . (page 53)</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…the structural ableism of society mandates not just that structures be</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built only for preferred bodies, but that this preferred status be borne</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out and proven by all of the bodies that are denied access. ..</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Being denied access— and pointing out this denial— creates a</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spectacle. (page 54)</a:t>
            </a:r>
          </a:p>
        </p:txBody>
      </p:sp>
      <p:sp>
        <p:nvSpPr>
          <p:cNvPr id="72" name="Google Shape;72;p1"/>
          <p:cNvSpPr txBox="1">
            <a:spLocks noGrp="1"/>
          </p:cNvSpPr>
          <p:nvPr>
            <p:ph type="title"/>
          </p:nvPr>
        </p:nvSpPr>
        <p:spPr>
          <a:xfrm>
            <a:off x="5864004" y="133161"/>
            <a:ext cx="3047243" cy="360488"/>
          </a:xfrm>
          <a:prstGeom prst="rect">
            <a:avLst/>
          </a:prstGeom>
          <a:noFill/>
          <a:ln>
            <a:noFill/>
          </a:ln>
        </p:spPr>
        <p:txBody>
          <a:bodyPr spcFirstLastPara="1" wrap="square" lIns="91425" tIns="45700" rIns="91425" bIns="45700" anchor="ctr" anchorCtr="0">
            <a:no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Structural Ableism</a:t>
            </a:r>
          </a:p>
        </p:txBody>
      </p:sp>
    </p:spTree>
    <p:custDataLst>
      <p:tags r:id="rId1"/>
    </p:custDataLst>
    <p:extLst>
      <p:ext uri="{BB962C8B-B14F-4D97-AF65-F5344CB8AC3E}">
        <p14:creationId xmlns:p14="http://schemas.microsoft.com/office/powerpoint/2010/main" val="74855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
          <p:cNvSpPr txBox="1">
            <a:spLocks noGrp="1"/>
          </p:cNvSpPr>
          <p:nvPr>
            <p:ph type="body" idx="1"/>
          </p:nvPr>
        </p:nvSpPr>
        <p:spPr>
          <a:xfrm>
            <a:off x="2403316" y="122905"/>
            <a:ext cx="2625884"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None/>
            </a:pPr>
            <a:r>
              <a:rPr lang="en-US" dirty="0"/>
              <a:t>Academic Ableism</a:t>
            </a:r>
            <a:endParaRPr dirty="0"/>
          </a:p>
        </p:txBody>
      </p:sp>
      <p:sp>
        <p:nvSpPr>
          <p:cNvPr id="65" name="Google Shape;65;p1"/>
          <p:cNvSpPr txBox="1">
            <a:spLocks noGrp="1"/>
          </p:cNvSpPr>
          <p:nvPr>
            <p:ph type="sldNum" idx="12"/>
          </p:nvPr>
        </p:nvSpPr>
        <p:spPr>
          <a:xfrm>
            <a:off x="843860" y="130843"/>
            <a:ext cx="76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27CA9BE8-5330-4AA9-A6AD-BBF284669191}" type="slidenum">
              <a:rPr lang="en-US" smtClean="0"/>
              <a:t>5</a:t>
            </a:fld>
            <a:endParaRPr dirty="0"/>
          </a:p>
        </p:txBody>
      </p:sp>
      <p:sp>
        <p:nvSpPr>
          <p:cNvPr id="66" name="Google Shape;66;p1"/>
          <p:cNvSpPr txBox="1">
            <a:spLocks noGrp="1"/>
          </p:cNvSpPr>
          <p:nvPr>
            <p:ph type="body" idx="2"/>
          </p:nvPr>
        </p:nvSpPr>
        <p:spPr>
          <a:xfrm>
            <a:off x="236538" y="928993"/>
            <a:ext cx="8667750" cy="579132"/>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4.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Abelist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Apologia</a:t>
            </a:r>
            <a:endParaRPr sz="1800" dirty="0"/>
          </a:p>
        </p:txBody>
      </p:sp>
      <p:sp>
        <p:nvSpPr>
          <p:cNvPr id="67" name="Google Shape;67;p1"/>
          <p:cNvSpPr txBox="1">
            <a:spLocks noGrp="1"/>
          </p:cNvSpPr>
          <p:nvPr>
            <p:ph type="body" idx="3"/>
          </p:nvPr>
        </p:nvSpPr>
        <p:spPr>
          <a:xfrm>
            <a:off x="247650" y="1844559"/>
            <a:ext cx="4234688" cy="157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F1F1F"/>
              </a:buClr>
              <a:buSzPts val="1200"/>
              <a:buNone/>
            </a:pPr>
            <a:r>
              <a:rPr lang="en-US" dirty="0"/>
              <a:t>Voice Over  - audio in sync with captions - if turned on.</a:t>
            </a:r>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r>
              <a:rPr lang="en-US" dirty="0"/>
              <a:t> </a:t>
            </a:r>
            <a:endParaRPr dirty="0"/>
          </a:p>
        </p:txBody>
      </p:sp>
      <p:sp>
        <p:nvSpPr>
          <p:cNvPr id="68" name="Google Shape;68;p1"/>
          <p:cNvSpPr txBox="1">
            <a:spLocks noGrp="1"/>
          </p:cNvSpPr>
          <p:nvPr>
            <p:ph type="body" idx="4"/>
          </p:nvPr>
        </p:nvSpPr>
        <p:spPr>
          <a:xfrm>
            <a:off x="228599" y="3803563"/>
            <a:ext cx="4253739" cy="1486723"/>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dirty="0"/>
              <a:t>On NEXT, advance to next slide</a:t>
            </a:r>
          </a:p>
          <a:p>
            <a:pPr marL="0" indent="0">
              <a:spcBef>
                <a:spcPts val="0"/>
              </a:spcBef>
              <a:buClr>
                <a:srgbClr val="1F1F1F"/>
              </a:buClr>
            </a:pPr>
            <a:endParaRPr lang="en-US" dirty="0"/>
          </a:p>
          <a:p>
            <a:pPr marL="0" indent="0">
              <a:spcBef>
                <a:spcPts val="0"/>
              </a:spcBef>
              <a:buClr>
                <a:srgbClr val="1F1F1F"/>
              </a:buClr>
            </a:pPr>
            <a:r>
              <a:rPr lang="en-US" dirty="0"/>
              <a:t>Automatically advances when spoken media ends</a:t>
            </a:r>
          </a:p>
          <a:p>
            <a:pPr marL="0" lvl="0" indent="0" algn="l" rtl="0">
              <a:spcBef>
                <a:spcPts val="0"/>
              </a:spcBef>
              <a:spcAft>
                <a:spcPts val="0"/>
              </a:spcAft>
              <a:buClr>
                <a:srgbClr val="1F1F1F"/>
              </a:buClr>
              <a:buSzPts val="1200"/>
              <a:buNone/>
            </a:pPr>
            <a:endParaRPr lang="en-US" dirty="0"/>
          </a:p>
        </p:txBody>
      </p:sp>
      <p:sp>
        <p:nvSpPr>
          <p:cNvPr id="69" name="Google Shape;69;p1"/>
          <p:cNvSpPr txBox="1">
            <a:spLocks noGrp="1"/>
          </p:cNvSpPr>
          <p:nvPr>
            <p:ph type="body" idx="5"/>
          </p:nvPr>
        </p:nvSpPr>
        <p:spPr>
          <a:xfrm>
            <a:off x="228599" y="5663887"/>
            <a:ext cx="4234688" cy="7331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dirty="0"/>
          </a:p>
        </p:txBody>
      </p:sp>
      <p:sp>
        <p:nvSpPr>
          <p:cNvPr id="70" name="Google Shape;70;p1"/>
          <p:cNvSpPr txBox="1">
            <a:spLocks noGrp="1"/>
          </p:cNvSpPr>
          <p:nvPr>
            <p:ph type="body" idx="6"/>
          </p:nvPr>
        </p:nvSpPr>
        <p:spPr>
          <a:xfrm>
            <a:off x="4604512" y="1844559"/>
            <a:ext cx="4291838" cy="1584441"/>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marL="171450" lvl="0" indent="-171450" algn="l" rtl="0">
              <a:spcBef>
                <a:spcPts val="0"/>
              </a:spcBef>
              <a:spcAft>
                <a:spcPts val="0"/>
              </a:spcAft>
              <a:buClr>
                <a:schemeClr val="dk1"/>
              </a:buClr>
              <a:buSzPts val="1200"/>
              <a:buFont typeface="Arial" panose="020B0604020202020204" pitchFamily="34" charset="0"/>
              <a:buChar char="•"/>
            </a:pPr>
            <a:r>
              <a:rPr lang="en-US" dirty="0"/>
              <a:t>Curb cuts to Nowhere</a:t>
            </a:r>
          </a:p>
          <a:p>
            <a:pPr marL="0" lvl="0" indent="0" algn="l" rtl="0">
              <a:spcBef>
                <a:spcPts val="0"/>
              </a:spcBef>
              <a:spcAft>
                <a:spcPts val="0"/>
              </a:spcAft>
              <a:buClr>
                <a:schemeClr val="dk1"/>
              </a:buClr>
              <a:buSzPts val="1200"/>
            </a:pPr>
            <a:endParaRPr lang="en-US" dirty="0"/>
          </a:p>
          <a:p>
            <a:r>
              <a:rPr lang="en-US" sz="1000" dirty="0">
                <a:solidFill>
                  <a:schemeClr val="tx1"/>
                </a:solidFill>
                <a:latin typeface="Open Sans" pitchFamily="2" charset="0"/>
              </a:rPr>
              <a:t>Photo by: Brett VA  Creative Commons Attribution 2.0  Curb cut JABA (4904754587).jpg </a:t>
            </a:r>
            <a:endParaRPr lang="en-US" sz="1000" dirty="0">
              <a:solidFill>
                <a:schemeClr val="tx1"/>
              </a:solidFill>
              <a:latin typeface="Microsoft Sans Serif" panose="020B0604020202020204" pitchFamily="34" charset="0"/>
            </a:endParaRPr>
          </a:p>
          <a:p>
            <a:pPr marL="171450" lvl="0" indent="-171450" algn="l" rtl="0">
              <a:spcBef>
                <a:spcPts val="0"/>
              </a:spcBef>
              <a:spcAft>
                <a:spcPts val="0"/>
              </a:spcAft>
              <a:buClr>
                <a:schemeClr val="dk1"/>
              </a:buClr>
              <a:buSzPts val="1200"/>
              <a:buFont typeface="Arial" panose="020B0604020202020204" pitchFamily="34" charset="0"/>
              <a:buChar char="•"/>
            </a:pPr>
            <a:endParaRPr lang="en-US" dirty="0"/>
          </a:p>
        </p:txBody>
      </p:sp>
      <p:sp>
        <p:nvSpPr>
          <p:cNvPr id="71" name="Google Shape;71;p1"/>
          <p:cNvSpPr txBox="1">
            <a:spLocks noGrp="1"/>
          </p:cNvSpPr>
          <p:nvPr>
            <p:ph type="body" idx="7"/>
          </p:nvPr>
        </p:nvSpPr>
        <p:spPr>
          <a:xfrm>
            <a:off x="4619409" y="3803563"/>
            <a:ext cx="4291838" cy="2593445"/>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“On the college or university campus, we know that the steps are</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steep, and they are also steeped in tradition. Many universities make</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the argument that steep steps are stylistically desirable, that they fit</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with the template, the architectural fingerprint of the school. (page 121)</a:t>
            </a:r>
          </a:p>
          <a:p>
            <a:pPr marL="0" marR="0">
              <a:spcBef>
                <a:spcPts val="0"/>
              </a:spcBef>
              <a:spcAft>
                <a:spcPts val="0"/>
              </a:spcAft>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ableist apologies are often tinged with a sense</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of regret or fatigue, with the feeling that the apologizer is throwing their</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hands up in the air and saying: there’s nothing I can do. Or a feeling that</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this is the last thing the apologizer is willing to do— that they are asked to</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do so much, that they do so much, and now they are also being asked to</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do more, to be more diligent...</a:t>
            </a:r>
          </a:p>
          <a:p>
            <a:pPr marL="0" marR="0">
              <a:spcBef>
                <a:spcPts val="0"/>
              </a:spcBef>
              <a:spcAft>
                <a:spcPts val="0"/>
              </a:spcAft>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Because ableist apologia, as well, are rarely personal apologies— they are apologies for a state of affairs, not claims of individual responsibility. (page 35)</a:t>
            </a:r>
          </a:p>
        </p:txBody>
      </p:sp>
      <p:sp>
        <p:nvSpPr>
          <p:cNvPr id="72" name="Google Shape;72;p1"/>
          <p:cNvSpPr txBox="1">
            <a:spLocks noGrp="1"/>
          </p:cNvSpPr>
          <p:nvPr>
            <p:ph type="title"/>
          </p:nvPr>
        </p:nvSpPr>
        <p:spPr>
          <a:xfrm>
            <a:off x="5864004" y="133161"/>
            <a:ext cx="3047243" cy="360488"/>
          </a:xfrm>
          <a:prstGeom prst="rect">
            <a:avLst/>
          </a:prstGeom>
          <a:noFill/>
          <a:ln>
            <a:noFill/>
          </a:ln>
        </p:spPr>
        <p:txBody>
          <a:bodyPr spcFirstLastPara="1" wrap="square" lIns="91425" tIns="45700" rIns="91425" bIns="45700" anchor="ctr" anchorCtr="0">
            <a:noAutofit/>
          </a:bodyPr>
          <a:lstStyle/>
          <a:p>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Abelist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Apologia</a:t>
            </a:r>
          </a:p>
        </p:txBody>
      </p:sp>
    </p:spTree>
    <p:custDataLst>
      <p:tags r:id="rId1"/>
    </p:custDataLst>
    <p:extLst>
      <p:ext uri="{BB962C8B-B14F-4D97-AF65-F5344CB8AC3E}">
        <p14:creationId xmlns:p14="http://schemas.microsoft.com/office/powerpoint/2010/main" val="88841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
          <p:cNvSpPr txBox="1">
            <a:spLocks noGrp="1"/>
          </p:cNvSpPr>
          <p:nvPr>
            <p:ph type="body" idx="1"/>
          </p:nvPr>
        </p:nvSpPr>
        <p:spPr>
          <a:xfrm>
            <a:off x="2403316" y="122905"/>
            <a:ext cx="2625884"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None/>
            </a:pPr>
            <a:r>
              <a:rPr lang="en-US" dirty="0"/>
              <a:t>Academic Ableism</a:t>
            </a:r>
            <a:endParaRPr dirty="0"/>
          </a:p>
        </p:txBody>
      </p:sp>
      <p:sp>
        <p:nvSpPr>
          <p:cNvPr id="65" name="Google Shape;65;p1"/>
          <p:cNvSpPr txBox="1">
            <a:spLocks noGrp="1"/>
          </p:cNvSpPr>
          <p:nvPr>
            <p:ph type="sldNum" idx="12"/>
          </p:nvPr>
        </p:nvSpPr>
        <p:spPr>
          <a:xfrm>
            <a:off x="843860" y="130843"/>
            <a:ext cx="76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27CA9BE8-5330-4AA9-A6AD-BBF284669191}" type="slidenum">
              <a:rPr lang="en-US" smtClean="0"/>
              <a:t>6</a:t>
            </a:fld>
            <a:endParaRPr dirty="0"/>
          </a:p>
        </p:txBody>
      </p:sp>
      <p:sp>
        <p:nvSpPr>
          <p:cNvPr id="66" name="Google Shape;66;p1"/>
          <p:cNvSpPr txBox="1">
            <a:spLocks noGrp="1"/>
          </p:cNvSpPr>
          <p:nvPr>
            <p:ph type="body" idx="2"/>
          </p:nvPr>
        </p:nvSpPr>
        <p:spPr>
          <a:xfrm>
            <a:off x="236538" y="928993"/>
            <a:ext cx="8667750" cy="579132"/>
          </a:xfrm>
          <a:prstGeom prst="rect">
            <a:avLst/>
          </a:prstGeom>
          <a:noFill/>
          <a:ln>
            <a:noFill/>
          </a:ln>
        </p:spPr>
        <p:txBody>
          <a:bodyPr spcFirstLastPara="1" wrap="square" lIns="91425" tIns="45700" rIns="91425" bIns="45700" anchor="t" anchorCtr="0">
            <a:noAutofit/>
          </a:bodyPr>
          <a:lstStyle/>
          <a:p>
            <a:pPr marL="0" marR="0" lvl="0" indent="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5. Capitalism</a:t>
            </a:r>
          </a:p>
        </p:txBody>
      </p:sp>
      <p:sp>
        <p:nvSpPr>
          <p:cNvPr id="67" name="Google Shape;67;p1"/>
          <p:cNvSpPr txBox="1">
            <a:spLocks noGrp="1"/>
          </p:cNvSpPr>
          <p:nvPr>
            <p:ph type="body" idx="3"/>
          </p:nvPr>
        </p:nvSpPr>
        <p:spPr>
          <a:xfrm>
            <a:off x="247650" y="1844559"/>
            <a:ext cx="4234688" cy="157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F1F1F"/>
              </a:buClr>
              <a:buSzPts val="1200"/>
              <a:buNone/>
            </a:pPr>
            <a:r>
              <a:rPr lang="en-US" dirty="0"/>
              <a:t>Voice Over  - audio in sync with captions - if turned on.</a:t>
            </a:r>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r>
              <a:rPr lang="en-US" dirty="0"/>
              <a:t> </a:t>
            </a:r>
            <a:endParaRPr dirty="0"/>
          </a:p>
        </p:txBody>
      </p:sp>
      <p:sp>
        <p:nvSpPr>
          <p:cNvPr id="68" name="Google Shape;68;p1"/>
          <p:cNvSpPr txBox="1">
            <a:spLocks noGrp="1"/>
          </p:cNvSpPr>
          <p:nvPr>
            <p:ph type="body" idx="4"/>
          </p:nvPr>
        </p:nvSpPr>
        <p:spPr>
          <a:xfrm>
            <a:off x="228599" y="3803563"/>
            <a:ext cx="4253739" cy="1486723"/>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dirty="0"/>
              <a:t>On NEXT, advance to next slide</a:t>
            </a:r>
          </a:p>
          <a:p>
            <a:pPr marL="0" indent="0">
              <a:spcBef>
                <a:spcPts val="0"/>
              </a:spcBef>
              <a:buClr>
                <a:srgbClr val="1F1F1F"/>
              </a:buClr>
            </a:pPr>
            <a:endParaRPr lang="en-US" dirty="0"/>
          </a:p>
          <a:p>
            <a:pPr marL="0" indent="0">
              <a:spcBef>
                <a:spcPts val="0"/>
              </a:spcBef>
              <a:buClr>
                <a:srgbClr val="1F1F1F"/>
              </a:buClr>
            </a:pPr>
            <a:r>
              <a:rPr lang="en-US" dirty="0"/>
              <a:t>Automatically advances when spoken media ends</a:t>
            </a:r>
          </a:p>
          <a:p>
            <a:pPr marL="0" lvl="0" indent="0" algn="l" rtl="0">
              <a:spcBef>
                <a:spcPts val="0"/>
              </a:spcBef>
              <a:spcAft>
                <a:spcPts val="0"/>
              </a:spcAft>
              <a:buClr>
                <a:srgbClr val="1F1F1F"/>
              </a:buClr>
              <a:buSzPts val="1200"/>
              <a:buNone/>
            </a:pPr>
            <a:endParaRPr lang="en-US" dirty="0"/>
          </a:p>
        </p:txBody>
      </p:sp>
      <p:sp>
        <p:nvSpPr>
          <p:cNvPr id="69" name="Google Shape;69;p1"/>
          <p:cNvSpPr txBox="1">
            <a:spLocks noGrp="1"/>
          </p:cNvSpPr>
          <p:nvPr>
            <p:ph type="body" idx="5"/>
          </p:nvPr>
        </p:nvSpPr>
        <p:spPr>
          <a:xfrm>
            <a:off x="228599" y="5663887"/>
            <a:ext cx="4234688" cy="7331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dirty="0"/>
          </a:p>
        </p:txBody>
      </p:sp>
      <p:sp>
        <p:nvSpPr>
          <p:cNvPr id="70" name="Google Shape;70;p1"/>
          <p:cNvSpPr txBox="1">
            <a:spLocks noGrp="1"/>
          </p:cNvSpPr>
          <p:nvPr>
            <p:ph type="body" idx="6"/>
          </p:nvPr>
        </p:nvSpPr>
        <p:spPr>
          <a:xfrm>
            <a:off x="4604512" y="1844559"/>
            <a:ext cx="4291838" cy="1584441"/>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marL="171450" lvl="0" indent="-171450" algn="l" rtl="0">
              <a:spcBef>
                <a:spcPts val="0"/>
              </a:spcBef>
              <a:spcAft>
                <a:spcPts val="0"/>
              </a:spcAft>
              <a:buClr>
                <a:schemeClr val="dk1"/>
              </a:buClr>
              <a:buSzPts val="1200"/>
              <a:buFont typeface="Arial" panose="020B0604020202020204" pitchFamily="34" charset="0"/>
              <a:buChar char="•"/>
            </a:pPr>
            <a:r>
              <a:rPr lang="en-US" dirty="0"/>
              <a:t>Stylized money</a:t>
            </a:r>
          </a:p>
          <a:p>
            <a:pPr marL="0" lvl="0" indent="0" algn="l" rtl="0">
              <a:spcBef>
                <a:spcPts val="0"/>
              </a:spcBef>
              <a:spcAft>
                <a:spcPts val="0"/>
              </a:spcAft>
              <a:buClr>
                <a:schemeClr val="dk1"/>
              </a:buClr>
              <a:buSzPts val="1200"/>
            </a:pPr>
            <a:endParaRPr lang="en-US" dirty="0"/>
          </a:p>
          <a:p>
            <a:r>
              <a:rPr lang="en-US" sz="1000" dirty="0">
                <a:solidFill>
                  <a:schemeClr val="tx1"/>
                </a:solidFill>
                <a:latin typeface="Open Sans" pitchFamily="2" charset="0"/>
              </a:rPr>
              <a:t>https://pixabay.com/illustrations/dollar-money-us-dollar-finance-2099950/ by Gerd Altmann from </a:t>
            </a:r>
            <a:r>
              <a:rPr lang="en-US" sz="1000" dirty="0" err="1">
                <a:solidFill>
                  <a:schemeClr val="tx1"/>
                </a:solidFill>
                <a:latin typeface="Open Sans" pitchFamily="2" charset="0"/>
              </a:rPr>
              <a:t>Pixabay</a:t>
            </a:r>
            <a:endParaRPr lang="en-US" dirty="0"/>
          </a:p>
        </p:txBody>
      </p:sp>
      <p:sp>
        <p:nvSpPr>
          <p:cNvPr id="71" name="Google Shape;71;p1"/>
          <p:cNvSpPr txBox="1">
            <a:spLocks noGrp="1"/>
          </p:cNvSpPr>
          <p:nvPr>
            <p:ph type="body" idx="7"/>
          </p:nvPr>
        </p:nvSpPr>
        <p:spPr>
          <a:xfrm>
            <a:off x="4578842" y="3803563"/>
            <a:ext cx="4291838" cy="2593445"/>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“Accommodation is thought of as something that</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always needs to be created, something that has a cost. This underlines</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the inherent inaccessibility of nearly all of society: seemingly, nothing is</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ever designed to be accessible in the first place. (page 53)</a:t>
            </a:r>
          </a:p>
          <a:p>
            <a:pPr marL="0" marR="0">
              <a:spcBef>
                <a:spcPts val="0"/>
              </a:spcBef>
              <a:spcAft>
                <a:spcPts val="0"/>
              </a:spcAft>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“…all other students cost money to educate as well, of course— and most of them also pay tuition. But students with disabilities are (in general) the only ones who are uniquely constructed economically— they cost too much. Other students are seen as investments to be protected. (page 82)</a:t>
            </a:r>
          </a:p>
          <a:p>
            <a:pPr marL="0" marR="0">
              <a:spcBef>
                <a:spcPts val="0"/>
              </a:spcBef>
              <a:spcAft>
                <a:spcPts val="0"/>
              </a:spcAft>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kern="100" dirty="0">
                <a:latin typeface="Calibri" panose="020F0502020204030204" pitchFamily="34" charset="0"/>
                <a:ea typeface="Calibri" panose="020F0502020204030204" pitchFamily="34" charset="0"/>
                <a:cs typeface="Times New Roman" panose="02020603050405020304" pitchFamily="18" charset="0"/>
              </a:rPr>
              <a:t>“</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Cash rules everything around modern higher education, and cash rules most effectively when it can be hidden behind values like individual choice and responsibility. More simply, higher education is an industry which, beyond the surface, is dominated by economic considerations, but most of the time doesn’t</a:t>
            </a:r>
          </a:p>
          <a:p>
            <a:pPr marL="0" marR="0">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want to be seen as a business. (page 28)</a:t>
            </a:r>
          </a:p>
        </p:txBody>
      </p:sp>
      <p:sp>
        <p:nvSpPr>
          <p:cNvPr id="72" name="Google Shape;72;p1"/>
          <p:cNvSpPr txBox="1">
            <a:spLocks noGrp="1"/>
          </p:cNvSpPr>
          <p:nvPr>
            <p:ph type="title"/>
          </p:nvPr>
        </p:nvSpPr>
        <p:spPr>
          <a:xfrm>
            <a:off x="5864004" y="133161"/>
            <a:ext cx="3047243" cy="360488"/>
          </a:xfrm>
          <a:prstGeom prst="rect">
            <a:avLst/>
          </a:prstGeom>
          <a:noFill/>
          <a:ln>
            <a:noFill/>
          </a:ln>
        </p:spPr>
        <p:txBody>
          <a:bodyPr spcFirstLastPara="1" wrap="square" lIns="91425" tIns="45700" rIns="91425" bIns="45700" anchor="ctr" anchorCtr="0">
            <a:noAutofit/>
          </a:bodyPr>
          <a:lstStyle/>
          <a:p>
            <a:pPr marR="0" lvl="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Capitalism</a:t>
            </a:r>
          </a:p>
        </p:txBody>
      </p:sp>
    </p:spTree>
    <p:custDataLst>
      <p:tags r:id="rId1"/>
    </p:custDataLst>
    <p:extLst>
      <p:ext uri="{BB962C8B-B14F-4D97-AF65-F5344CB8AC3E}">
        <p14:creationId xmlns:p14="http://schemas.microsoft.com/office/powerpoint/2010/main" val="2778292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
          <p:cNvSpPr txBox="1">
            <a:spLocks noGrp="1"/>
          </p:cNvSpPr>
          <p:nvPr>
            <p:ph type="body" idx="1"/>
          </p:nvPr>
        </p:nvSpPr>
        <p:spPr>
          <a:xfrm>
            <a:off x="2403316" y="122905"/>
            <a:ext cx="2625884"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None/>
            </a:pPr>
            <a:r>
              <a:rPr lang="en-US" dirty="0"/>
              <a:t>Academic Ableism</a:t>
            </a:r>
            <a:endParaRPr dirty="0"/>
          </a:p>
        </p:txBody>
      </p:sp>
      <p:sp>
        <p:nvSpPr>
          <p:cNvPr id="65" name="Google Shape;65;p1"/>
          <p:cNvSpPr txBox="1">
            <a:spLocks noGrp="1"/>
          </p:cNvSpPr>
          <p:nvPr>
            <p:ph type="sldNum" idx="12"/>
          </p:nvPr>
        </p:nvSpPr>
        <p:spPr>
          <a:xfrm>
            <a:off x="843860" y="130843"/>
            <a:ext cx="76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27CA9BE8-5330-4AA9-A6AD-BBF284669191}" type="slidenum">
              <a:rPr lang="en-US" smtClean="0"/>
              <a:t>7</a:t>
            </a:fld>
            <a:endParaRPr dirty="0"/>
          </a:p>
        </p:txBody>
      </p:sp>
      <p:sp>
        <p:nvSpPr>
          <p:cNvPr id="66" name="Google Shape;66;p1"/>
          <p:cNvSpPr txBox="1">
            <a:spLocks noGrp="1"/>
          </p:cNvSpPr>
          <p:nvPr>
            <p:ph type="body" idx="2"/>
          </p:nvPr>
        </p:nvSpPr>
        <p:spPr>
          <a:xfrm>
            <a:off x="236538" y="928993"/>
            <a:ext cx="8667750" cy="579132"/>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6. The Retrofit</a:t>
            </a:r>
          </a:p>
          <a:p>
            <a:pPr marL="0" marR="0" lvl="0" indent="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Google Shape;67;p1"/>
          <p:cNvSpPr txBox="1">
            <a:spLocks noGrp="1"/>
          </p:cNvSpPr>
          <p:nvPr>
            <p:ph type="body" idx="3"/>
          </p:nvPr>
        </p:nvSpPr>
        <p:spPr>
          <a:xfrm>
            <a:off x="247650" y="1844559"/>
            <a:ext cx="4234688" cy="157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F1F1F"/>
              </a:buClr>
              <a:buSzPts val="1200"/>
              <a:buNone/>
            </a:pPr>
            <a:r>
              <a:rPr lang="en-US" dirty="0"/>
              <a:t>Voice Over  - audio in sync with captions - if turned on.</a:t>
            </a:r>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r>
              <a:rPr lang="en-US" dirty="0"/>
              <a:t> </a:t>
            </a:r>
            <a:endParaRPr dirty="0"/>
          </a:p>
        </p:txBody>
      </p:sp>
      <p:sp>
        <p:nvSpPr>
          <p:cNvPr id="68" name="Google Shape;68;p1"/>
          <p:cNvSpPr txBox="1">
            <a:spLocks noGrp="1"/>
          </p:cNvSpPr>
          <p:nvPr>
            <p:ph type="body" idx="4"/>
          </p:nvPr>
        </p:nvSpPr>
        <p:spPr>
          <a:xfrm>
            <a:off x="228599" y="3803563"/>
            <a:ext cx="4253739" cy="1486723"/>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dirty="0"/>
              <a:t>On NEXT, advance to next slide</a:t>
            </a:r>
          </a:p>
          <a:p>
            <a:pPr marL="0" indent="0">
              <a:spcBef>
                <a:spcPts val="0"/>
              </a:spcBef>
              <a:buClr>
                <a:srgbClr val="1F1F1F"/>
              </a:buClr>
            </a:pPr>
            <a:endParaRPr lang="en-US" dirty="0"/>
          </a:p>
          <a:p>
            <a:pPr marL="0" indent="0">
              <a:spcBef>
                <a:spcPts val="0"/>
              </a:spcBef>
              <a:buClr>
                <a:srgbClr val="1F1F1F"/>
              </a:buClr>
            </a:pPr>
            <a:r>
              <a:rPr lang="en-US" dirty="0"/>
              <a:t>Automatically advances when spoken media ends</a:t>
            </a:r>
          </a:p>
          <a:p>
            <a:pPr marL="0" lvl="0" indent="0" algn="l" rtl="0">
              <a:spcBef>
                <a:spcPts val="0"/>
              </a:spcBef>
              <a:spcAft>
                <a:spcPts val="0"/>
              </a:spcAft>
              <a:buClr>
                <a:srgbClr val="1F1F1F"/>
              </a:buClr>
              <a:buSzPts val="1200"/>
              <a:buNone/>
            </a:pPr>
            <a:endParaRPr lang="en-US" dirty="0"/>
          </a:p>
        </p:txBody>
      </p:sp>
      <p:sp>
        <p:nvSpPr>
          <p:cNvPr id="69" name="Google Shape;69;p1"/>
          <p:cNvSpPr txBox="1">
            <a:spLocks noGrp="1"/>
          </p:cNvSpPr>
          <p:nvPr>
            <p:ph type="body" idx="5"/>
          </p:nvPr>
        </p:nvSpPr>
        <p:spPr>
          <a:xfrm>
            <a:off x="228599" y="5663887"/>
            <a:ext cx="4234688" cy="7331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dirty="0"/>
          </a:p>
        </p:txBody>
      </p:sp>
      <p:sp>
        <p:nvSpPr>
          <p:cNvPr id="70" name="Google Shape;70;p1"/>
          <p:cNvSpPr txBox="1">
            <a:spLocks noGrp="1"/>
          </p:cNvSpPr>
          <p:nvPr>
            <p:ph type="body" idx="6"/>
          </p:nvPr>
        </p:nvSpPr>
        <p:spPr>
          <a:xfrm>
            <a:off x="4604512" y="1844559"/>
            <a:ext cx="4291838" cy="1584441"/>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a:buFont typeface="Arial" panose="020B0604020202020204" pitchFamily="34" charset="0"/>
              <a:buChar char="•"/>
            </a:pPr>
            <a:r>
              <a:rPr lang="en-US" dirty="0"/>
              <a:t>Katie </a:t>
            </a:r>
            <a:r>
              <a:rPr lang="en-US" dirty="0" err="1"/>
              <a:t>Lalley’s</a:t>
            </a:r>
            <a:r>
              <a:rPr lang="en-US" dirty="0"/>
              <a:t> Access Ramp</a:t>
            </a:r>
          </a:p>
          <a:p>
            <a:pPr marL="228600" indent="0"/>
            <a:endParaRPr lang="en-US" b="0" i="1" dirty="0">
              <a:solidFill>
                <a:srgbClr val="000000"/>
              </a:solidFill>
              <a:effectLst/>
              <a:latin typeface="Times New Roman" panose="02020603050405020304" pitchFamily="18" charset="0"/>
            </a:endParaRPr>
          </a:p>
          <a:p>
            <a:pPr algn="l"/>
            <a:r>
              <a:rPr lang="en-US" b="0" i="1" dirty="0">
                <a:solidFill>
                  <a:srgbClr val="000000"/>
                </a:solidFill>
                <a:effectLst/>
                <a:latin typeface="Times New Roman" panose="02020603050405020304" pitchFamily="18" charset="0"/>
              </a:rPr>
              <a:t>Academic Ableism</a:t>
            </a:r>
            <a:r>
              <a:rPr lang="en-US" b="0" i="0" dirty="0">
                <a:solidFill>
                  <a:srgbClr val="000000"/>
                </a:solidFill>
                <a:effectLst/>
                <a:latin typeface="Times New Roman" panose="02020603050405020304" pitchFamily="18" charset="0"/>
              </a:rPr>
              <a:t>. (2017). Umich.edu. https://press.umich.edu/Books/A/Academic-Ableism2</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‌(page 76)</a:t>
            </a:r>
          </a:p>
        </p:txBody>
      </p:sp>
      <p:sp>
        <p:nvSpPr>
          <p:cNvPr id="71" name="Google Shape;71;p1"/>
          <p:cNvSpPr txBox="1">
            <a:spLocks noGrp="1"/>
          </p:cNvSpPr>
          <p:nvPr>
            <p:ph type="body" idx="7"/>
          </p:nvPr>
        </p:nvSpPr>
        <p:spPr>
          <a:xfrm>
            <a:off x="4604512" y="3703888"/>
            <a:ext cx="4291838" cy="2631574"/>
          </a:xfrm>
          <a:prstGeom prst="rect">
            <a:avLst/>
          </a:prstGeom>
          <a:noFill/>
          <a:ln>
            <a:noFill/>
          </a:ln>
        </p:spPr>
        <p:txBody>
          <a:bodyPr spcFirstLastPara="1" wrap="square" lIns="91425" tIns="45700" rIns="91425" bIns="45700" anchor="t" anchorCtr="0">
            <a:noAutofit/>
          </a:bodyPr>
          <a:lstStyle/>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This is the house of a seven- year old girl who uses a wheelchair.</a:t>
            </a:r>
            <a:br>
              <a:rPr lang="en-US" sz="1000" dirty="0">
                <a:latin typeface="Calibri" panose="020F0502020204030204" pitchFamily="34" charset="0"/>
                <a:ea typeface="Calibri" panose="020F0502020204030204" pitchFamily="34" charset="0"/>
                <a:cs typeface="Calibri" panose="020F0502020204030204" pitchFamily="34" charset="0"/>
              </a:rPr>
            </a:br>
            <a:r>
              <a:rPr lang="en-US" sz="1000" dirty="0">
                <a:latin typeface="Calibri" panose="020F0502020204030204" pitchFamily="34" charset="0"/>
                <a:ea typeface="Calibri" panose="020F0502020204030204" pitchFamily="34" charset="0"/>
                <a:cs typeface="Calibri" panose="020F0502020204030204" pitchFamily="34" charset="0"/>
              </a:rPr>
              <a:t>… it is a terrifically depressing and perfect encapsulation of the logic of the retrofit: it took two years to get a terrible solution…</a:t>
            </a:r>
            <a:br>
              <a:rPr lang="en-US" sz="1000" dirty="0">
                <a:latin typeface="Calibri" panose="020F0502020204030204" pitchFamily="34" charset="0"/>
                <a:ea typeface="Calibri" panose="020F0502020204030204" pitchFamily="34" charset="0"/>
                <a:cs typeface="Calibri" panose="020F0502020204030204" pitchFamily="34" charset="0"/>
              </a:rPr>
            </a:br>
            <a:r>
              <a:rPr lang="en-US" sz="1000" dirty="0">
                <a:latin typeface="Calibri" panose="020F0502020204030204" pitchFamily="34" charset="0"/>
                <a:ea typeface="Calibri" panose="020F0502020204030204" pitchFamily="34" charset="0"/>
                <a:cs typeface="Calibri" panose="020F0502020204030204" pitchFamily="34" charset="0"/>
              </a:rPr>
              <a:t>Retrofits like this are passive aggressive.  In fact, passive aggression might describe the affect (or emotional life) of most retrofits. Passivity and aggression also seem to describe the timing of retrofits, as they so often aggressively delay access. (pages 76-77)</a:t>
            </a:r>
          </a:p>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The retrofit is … an after- the- fact construction. It is always supplemental— always not- original. The retrofit is additional. Like eugenic design, a retrofit can be meant not to fit a need, but to make its user perform and behave in a particular way, often in a constrained way.(page 122)</a:t>
            </a:r>
          </a:p>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That is, when the accommodations that students with disabilities have access to, over and over again, are intended to simply temporarily even the playing field for them in a single class or activity, it is clear that these retrofits are not designed for people to live and thrive with a disability, but rather to temporarily make the disability go away (page 70)</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Google Shape;72;p1"/>
          <p:cNvSpPr txBox="1">
            <a:spLocks noGrp="1"/>
          </p:cNvSpPr>
          <p:nvPr>
            <p:ph type="title"/>
          </p:nvPr>
        </p:nvSpPr>
        <p:spPr>
          <a:xfrm>
            <a:off x="5864004" y="133161"/>
            <a:ext cx="3047243" cy="360488"/>
          </a:xfrm>
          <a:prstGeom prst="rect">
            <a:avLst/>
          </a:prstGeom>
          <a:noFill/>
          <a:ln>
            <a:noFill/>
          </a:ln>
        </p:spPr>
        <p:txBody>
          <a:bodyPr spcFirstLastPara="1" wrap="square" lIns="91425" tIns="45700" rIns="91425" bIns="45700" anchor="ctr" anchorCtr="0">
            <a:noAutofit/>
          </a:bodyPr>
          <a:lstStyle/>
          <a:p>
            <a:pPr marR="0" lvl="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Retrofit</a:t>
            </a:r>
          </a:p>
        </p:txBody>
      </p:sp>
    </p:spTree>
    <p:custDataLst>
      <p:tags r:id="rId1"/>
    </p:custDataLst>
    <p:extLst>
      <p:ext uri="{BB962C8B-B14F-4D97-AF65-F5344CB8AC3E}">
        <p14:creationId xmlns:p14="http://schemas.microsoft.com/office/powerpoint/2010/main" val="253364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
          <p:cNvSpPr txBox="1">
            <a:spLocks noGrp="1"/>
          </p:cNvSpPr>
          <p:nvPr>
            <p:ph type="body" idx="1"/>
          </p:nvPr>
        </p:nvSpPr>
        <p:spPr>
          <a:xfrm>
            <a:off x="2403316" y="122905"/>
            <a:ext cx="2625884"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None/>
            </a:pPr>
            <a:r>
              <a:rPr lang="en-US" dirty="0"/>
              <a:t>Academic Ableism</a:t>
            </a:r>
            <a:endParaRPr dirty="0"/>
          </a:p>
        </p:txBody>
      </p:sp>
      <p:sp>
        <p:nvSpPr>
          <p:cNvPr id="65" name="Google Shape;65;p1"/>
          <p:cNvSpPr txBox="1">
            <a:spLocks noGrp="1"/>
          </p:cNvSpPr>
          <p:nvPr>
            <p:ph type="sldNum" idx="12"/>
          </p:nvPr>
        </p:nvSpPr>
        <p:spPr>
          <a:xfrm>
            <a:off x="843860" y="130843"/>
            <a:ext cx="76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27CA9BE8-5330-4AA9-A6AD-BBF284669191}" type="slidenum">
              <a:rPr lang="en-US" smtClean="0"/>
              <a:t>8</a:t>
            </a:fld>
            <a:endParaRPr dirty="0"/>
          </a:p>
        </p:txBody>
      </p:sp>
      <p:sp>
        <p:nvSpPr>
          <p:cNvPr id="66" name="Google Shape;66;p1"/>
          <p:cNvSpPr txBox="1">
            <a:spLocks noGrp="1"/>
          </p:cNvSpPr>
          <p:nvPr>
            <p:ph type="body" idx="2"/>
          </p:nvPr>
        </p:nvSpPr>
        <p:spPr>
          <a:xfrm>
            <a:off x="236538" y="928993"/>
            <a:ext cx="8667750" cy="579132"/>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 Responsibility</a:t>
            </a:r>
          </a:p>
          <a:p>
            <a:pPr marL="0" marR="0" lvl="0" indent="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Google Shape;67;p1"/>
          <p:cNvSpPr txBox="1">
            <a:spLocks noGrp="1"/>
          </p:cNvSpPr>
          <p:nvPr>
            <p:ph type="body" idx="3"/>
          </p:nvPr>
        </p:nvSpPr>
        <p:spPr>
          <a:xfrm>
            <a:off x="247650" y="1844559"/>
            <a:ext cx="4234688" cy="157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F1F1F"/>
              </a:buClr>
              <a:buSzPts val="1200"/>
              <a:buNone/>
            </a:pPr>
            <a:r>
              <a:rPr lang="en-US" dirty="0"/>
              <a:t>Voice Over  - audio in sync with captions - if turned on.</a:t>
            </a:r>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r>
              <a:rPr lang="en-US" dirty="0"/>
              <a:t> </a:t>
            </a:r>
            <a:endParaRPr dirty="0"/>
          </a:p>
        </p:txBody>
      </p:sp>
      <p:sp>
        <p:nvSpPr>
          <p:cNvPr id="68" name="Google Shape;68;p1"/>
          <p:cNvSpPr txBox="1">
            <a:spLocks noGrp="1"/>
          </p:cNvSpPr>
          <p:nvPr>
            <p:ph type="body" idx="4"/>
          </p:nvPr>
        </p:nvSpPr>
        <p:spPr>
          <a:xfrm>
            <a:off x="228599" y="3803563"/>
            <a:ext cx="4253739" cy="1486723"/>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dirty="0"/>
              <a:t>On NEXT, advance to next slide</a:t>
            </a:r>
          </a:p>
          <a:p>
            <a:pPr marL="0" indent="0">
              <a:spcBef>
                <a:spcPts val="0"/>
              </a:spcBef>
              <a:buClr>
                <a:srgbClr val="1F1F1F"/>
              </a:buClr>
            </a:pPr>
            <a:endParaRPr lang="en-US" dirty="0"/>
          </a:p>
          <a:p>
            <a:pPr marL="0" indent="0">
              <a:spcBef>
                <a:spcPts val="0"/>
              </a:spcBef>
              <a:buClr>
                <a:srgbClr val="1F1F1F"/>
              </a:buClr>
            </a:pPr>
            <a:r>
              <a:rPr lang="en-US" dirty="0"/>
              <a:t>Automatically advances when spoken media ends</a:t>
            </a:r>
          </a:p>
          <a:p>
            <a:pPr marL="0" lvl="0" indent="0" algn="l" rtl="0">
              <a:spcBef>
                <a:spcPts val="0"/>
              </a:spcBef>
              <a:spcAft>
                <a:spcPts val="0"/>
              </a:spcAft>
              <a:buClr>
                <a:srgbClr val="1F1F1F"/>
              </a:buClr>
              <a:buSzPts val="1200"/>
              <a:buNone/>
            </a:pPr>
            <a:endParaRPr lang="en-US" dirty="0"/>
          </a:p>
        </p:txBody>
      </p:sp>
      <p:sp>
        <p:nvSpPr>
          <p:cNvPr id="69" name="Google Shape;69;p1"/>
          <p:cNvSpPr txBox="1">
            <a:spLocks noGrp="1"/>
          </p:cNvSpPr>
          <p:nvPr>
            <p:ph type="body" idx="5"/>
          </p:nvPr>
        </p:nvSpPr>
        <p:spPr>
          <a:xfrm>
            <a:off x="228599" y="5663887"/>
            <a:ext cx="4234688" cy="7331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dirty="0"/>
          </a:p>
        </p:txBody>
      </p:sp>
      <p:sp>
        <p:nvSpPr>
          <p:cNvPr id="70" name="Google Shape;70;p1"/>
          <p:cNvSpPr txBox="1">
            <a:spLocks noGrp="1"/>
          </p:cNvSpPr>
          <p:nvPr>
            <p:ph type="body" idx="6"/>
          </p:nvPr>
        </p:nvSpPr>
        <p:spPr>
          <a:xfrm>
            <a:off x="4604512" y="1844559"/>
            <a:ext cx="4291838" cy="1584441"/>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a:buFont typeface="Arial" panose="020B0604020202020204" pitchFamily="34" charset="0"/>
              <a:buChar char="•"/>
            </a:pPr>
            <a:r>
              <a:rPr lang="en-US" dirty="0"/>
              <a:t>University of Connecticut Plaque RE: Responsibility</a:t>
            </a:r>
          </a:p>
          <a:p>
            <a:pPr marL="228600" indent="0"/>
            <a:endParaRPr lang="en-US" b="0" i="1" dirty="0">
              <a:solidFill>
                <a:srgbClr val="000000"/>
              </a:solidFill>
              <a:effectLst/>
              <a:latin typeface="Times New Roman" panose="02020603050405020304" pitchFamily="18" charset="0"/>
            </a:endParaRPr>
          </a:p>
          <a:p>
            <a:pPr algn="l"/>
            <a:r>
              <a:rPr lang="pt-BR" sz="1050" b="0" i="1" dirty="0">
                <a:solidFill>
                  <a:srgbClr val="000000"/>
                </a:solidFill>
                <a:effectLst/>
                <a:latin typeface="Times New Roman" panose="02020603050405020304" pitchFamily="18" charset="0"/>
              </a:rPr>
              <a:t>https://upload.wikimedia.org/wikipedia/commons/0/08/Student_Activities_Extend_the_Concept_of_Human_Rights_and_the_Appreciation_of_Individual_Responsibility_-_University_of_Connecticut_-_DSC09952.JPG  Daderot, CC0, via Wikimedia Commons</a:t>
            </a:r>
            <a:endParaRPr lang="en-US" sz="1050" b="0" i="0" dirty="0">
              <a:solidFill>
                <a:srgbClr val="000000"/>
              </a:solidFill>
              <a:effectLst/>
              <a:latin typeface="Times New Roman" panose="02020603050405020304" pitchFamily="18" charset="0"/>
            </a:endParaRPr>
          </a:p>
        </p:txBody>
      </p:sp>
      <p:sp>
        <p:nvSpPr>
          <p:cNvPr id="71" name="Google Shape;71;p1"/>
          <p:cNvSpPr txBox="1">
            <a:spLocks noGrp="1"/>
          </p:cNvSpPr>
          <p:nvPr>
            <p:ph type="body" idx="7"/>
          </p:nvPr>
        </p:nvSpPr>
        <p:spPr>
          <a:xfrm>
            <a:off x="4570413" y="3747850"/>
            <a:ext cx="4291838" cy="2631574"/>
          </a:xfrm>
          <a:prstGeom prst="rect">
            <a:avLst/>
          </a:prstGeom>
          <a:noFill/>
          <a:ln>
            <a:noFill/>
          </a:ln>
        </p:spPr>
        <p:txBody>
          <a:bodyPr spcFirstLastPara="1" wrap="square" lIns="91425" tIns="45700" rIns="91425" bIns="45700" anchor="t" anchorCtr="0">
            <a:noAutofit/>
          </a:bodyPr>
          <a:lstStyle/>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“The social construction of disability on campus often mandates that disability exist only as a negative, private, individual failure. Very little real space is made for the building of coalitional, collective, or interdependent disability politics. Moreover, the university can never be viewed as the space responsible for causing disability. Disability had to exist prior to, has to remain external to, and has to be remedied according to the arm’s- length accommodations of a blameless and secure academic institution. (page 56)</a:t>
            </a:r>
          </a:p>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“What if higher education isn’t creating knowledge and ability but instead is systematically disabling?(page 58)</a:t>
            </a:r>
          </a:p>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“As mentioned previously, we can draw a (sort of straight) line from eugenic mental hygiene and physical fitness tests, to their existence as promotional programs, to family life education programs, to wellness initiatives.  Such programs currently offload the responsibility for “wellness” onto individual students (and teachers)…What these programs also do not attempt to do is attempt to address structural ableism and the educational construction of disability. (page 56)</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Google Shape;72;p1"/>
          <p:cNvSpPr txBox="1">
            <a:spLocks noGrp="1"/>
          </p:cNvSpPr>
          <p:nvPr>
            <p:ph type="title"/>
          </p:nvPr>
        </p:nvSpPr>
        <p:spPr>
          <a:xfrm>
            <a:off x="5864004" y="133161"/>
            <a:ext cx="3047243" cy="360488"/>
          </a:xfrm>
          <a:prstGeom prst="rect">
            <a:avLst/>
          </a:prstGeom>
          <a:noFill/>
          <a:ln>
            <a:noFill/>
          </a:ln>
        </p:spPr>
        <p:txBody>
          <a:bodyPr spcFirstLastPara="1" wrap="square" lIns="91425" tIns="45700" rIns="91425" bIns="45700" anchor="ctr" anchorCtr="0">
            <a:noAutofit/>
          </a:bodyPr>
          <a:lstStyle/>
          <a:p>
            <a:pPr marR="0" lvl="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Responsibility</a:t>
            </a:r>
          </a:p>
        </p:txBody>
      </p:sp>
    </p:spTree>
    <p:custDataLst>
      <p:tags r:id="rId1"/>
    </p:custDataLst>
    <p:extLst>
      <p:ext uri="{BB962C8B-B14F-4D97-AF65-F5344CB8AC3E}">
        <p14:creationId xmlns:p14="http://schemas.microsoft.com/office/powerpoint/2010/main" val="71044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
          <p:cNvSpPr txBox="1">
            <a:spLocks noGrp="1"/>
          </p:cNvSpPr>
          <p:nvPr>
            <p:ph type="body" idx="1"/>
          </p:nvPr>
        </p:nvSpPr>
        <p:spPr>
          <a:xfrm>
            <a:off x="2403316" y="122905"/>
            <a:ext cx="2625884"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None/>
            </a:pPr>
            <a:r>
              <a:rPr lang="en-US" dirty="0"/>
              <a:t>Academic Ableism</a:t>
            </a:r>
            <a:endParaRPr dirty="0"/>
          </a:p>
        </p:txBody>
      </p:sp>
      <p:sp>
        <p:nvSpPr>
          <p:cNvPr id="65" name="Google Shape;65;p1"/>
          <p:cNvSpPr txBox="1">
            <a:spLocks noGrp="1"/>
          </p:cNvSpPr>
          <p:nvPr>
            <p:ph type="sldNum" idx="12"/>
          </p:nvPr>
        </p:nvSpPr>
        <p:spPr>
          <a:xfrm>
            <a:off x="843860" y="130843"/>
            <a:ext cx="76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27CA9BE8-5330-4AA9-A6AD-BBF284669191}" type="slidenum">
              <a:rPr lang="en-US" smtClean="0"/>
              <a:t>9</a:t>
            </a:fld>
            <a:endParaRPr dirty="0"/>
          </a:p>
        </p:txBody>
      </p:sp>
      <p:sp>
        <p:nvSpPr>
          <p:cNvPr id="66" name="Google Shape;66;p1"/>
          <p:cNvSpPr txBox="1">
            <a:spLocks noGrp="1"/>
          </p:cNvSpPr>
          <p:nvPr>
            <p:ph type="body" idx="2"/>
          </p:nvPr>
        </p:nvSpPr>
        <p:spPr>
          <a:xfrm>
            <a:off x="236538" y="928993"/>
            <a:ext cx="8667750" cy="579132"/>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8. Laws &amp; Mandates</a:t>
            </a:r>
          </a:p>
          <a:p>
            <a:pPr marL="0" marR="0" lvl="0" indent="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Google Shape;67;p1"/>
          <p:cNvSpPr txBox="1">
            <a:spLocks noGrp="1"/>
          </p:cNvSpPr>
          <p:nvPr>
            <p:ph type="body" idx="3"/>
          </p:nvPr>
        </p:nvSpPr>
        <p:spPr>
          <a:xfrm>
            <a:off x="247650" y="1844559"/>
            <a:ext cx="4234688" cy="157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F1F1F"/>
              </a:buClr>
              <a:buSzPts val="1200"/>
              <a:buNone/>
            </a:pPr>
            <a:r>
              <a:rPr lang="en-US" dirty="0"/>
              <a:t>Voice Over  - audio in sync with captions - if turned on.</a:t>
            </a:r>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endParaRPr lang="en-US" dirty="0"/>
          </a:p>
          <a:p>
            <a:pPr marL="0" lvl="0" indent="0" algn="l" rtl="0">
              <a:spcBef>
                <a:spcPts val="0"/>
              </a:spcBef>
              <a:spcAft>
                <a:spcPts val="0"/>
              </a:spcAft>
              <a:buClr>
                <a:srgbClr val="1F1F1F"/>
              </a:buClr>
              <a:buSzPts val="1200"/>
              <a:buNone/>
            </a:pPr>
            <a:r>
              <a:rPr lang="en-US" dirty="0"/>
              <a:t> </a:t>
            </a:r>
            <a:endParaRPr dirty="0"/>
          </a:p>
        </p:txBody>
      </p:sp>
      <p:sp>
        <p:nvSpPr>
          <p:cNvPr id="68" name="Google Shape;68;p1"/>
          <p:cNvSpPr txBox="1">
            <a:spLocks noGrp="1"/>
          </p:cNvSpPr>
          <p:nvPr>
            <p:ph type="body" idx="4"/>
          </p:nvPr>
        </p:nvSpPr>
        <p:spPr>
          <a:xfrm>
            <a:off x="228599" y="3803563"/>
            <a:ext cx="4253739" cy="1486723"/>
          </a:xfrm>
          <a:prstGeom prst="rect">
            <a:avLst/>
          </a:prstGeom>
          <a:noFill/>
          <a:ln>
            <a:noFill/>
          </a:ln>
        </p:spPr>
        <p:txBody>
          <a:bodyPr spcFirstLastPara="1" wrap="square" lIns="91425" tIns="45700" rIns="91425" bIns="45700" anchor="t" anchorCtr="0">
            <a:noAutofit/>
          </a:bodyPr>
          <a:lstStyle/>
          <a:p>
            <a:pPr marL="0" indent="0">
              <a:spcBef>
                <a:spcPts val="0"/>
              </a:spcBef>
              <a:buClr>
                <a:srgbClr val="1F1F1F"/>
              </a:buClr>
            </a:pPr>
            <a:r>
              <a:rPr lang="en-US" dirty="0"/>
              <a:t>On NEXT, advance to next slide</a:t>
            </a:r>
          </a:p>
          <a:p>
            <a:pPr marL="0" indent="0">
              <a:spcBef>
                <a:spcPts val="0"/>
              </a:spcBef>
              <a:buClr>
                <a:srgbClr val="1F1F1F"/>
              </a:buClr>
            </a:pPr>
            <a:endParaRPr lang="en-US" dirty="0"/>
          </a:p>
          <a:p>
            <a:pPr marL="0" indent="0">
              <a:spcBef>
                <a:spcPts val="0"/>
              </a:spcBef>
              <a:buClr>
                <a:srgbClr val="1F1F1F"/>
              </a:buClr>
            </a:pPr>
            <a:r>
              <a:rPr lang="en-US" dirty="0"/>
              <a:t>Automatically advances when spoken media ends</a:t>
            </a:r>
          </a:p>
          <a:p>
            <a:pPr marL="0" lvl="0" indent="0" algn="l" rtl="0">
              <a:spcBef>
                <a:spcPts val="0"/>
              </a:spcBef>
              <a:spcAft>
                <a:spcPts val="0"/>
              </a:spcAft>
              <a:buClr>
                <a:srgbClr val="1F1F1F"/>
              </a:buClr>
              <a:buSzPts val="1200"/>
              <a:buNone/>
            </a:pPr>
            <a:endParaRPr lang="en-US" dirty="0"/>
          </a:p>
        </p:txBody>
      </p:sp>
      <p:sp>
        <p:nvSpPr>
          <p:cNvPr id="69" name="Google Shape;69;p1"/>
          <p:cNvSpPr txBox="1">
            <a:spLocks noGrp="1"/>
          </p:cNvSpPr>
          <p:nvPr>
            <p:ph type="body" idx="5"/>
          </p:nvPr>
        </p:nvSpPr>
        <p:spPr>
          <a:xfrm>
            <a:off x="228599" y="5663887"/>
            <a:ext cx="4234688" cy="7331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endParaRPr dirty="0"/>
          </a:p>
        </p:txBody>
      </p:sp>
      <p:sp>
        <p:nvSpPr>
          <p:cNvPr id="70" name="Google Shape;70;p1"/>
          <p:cNvSpPr txBox="1">
            <a:spLocks noGrp="1"/>
          </p:cNvSpPr>
          <p:nvPr>
            <p:ph type="body" idx="6"/>
          </p:nvPr>
        </p:nvSpPr>
        <p:spPr>
          <a:xfrm>
            <a:off x="4604512" y="1844559"/>
            <a:ext cx="4291838" cy="1584441"/>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a:buFont typeface="Arial" panose="020B0604020202020204" pitchFamily="34" charset="0"/>
              <a:buChar char="•"/>
            </a:pPr>
            <a:r>
              <a:rPr lang="en-US" dirty="0"/>
              <a:t>Jennifer, 8, climbing the capitol steps.</a:t>
            </a:r>
          </a:p>
          <a:p>
            <a:pPr marL="228600" indent="0"/>
            <a:endParaRPr lang="en-US" b="0" i="1" dirty="0">
              <a:solidFill>
                <a:srgbClr val="000000"/>
              </a:solidFill>
              <a:effectLst/>
              <a:latin typeface="Times New Roman" panose="02020603050405020304" pitchFamily="18" charset="0"/>
            </a:endParaRPr>
          </a:p>
          <a:p>
            <a:pPr algn="l"/>
            <a:r>
              <a:rPr lang="en-US" sz="1050" b="0" i="1" dirty="0">
                <a:solidFill>
                  <a:srgbClr val="000000"/>
                </a:solidFill>
                <a:effectLst/>
                <a:latin typeface="Times New Roman" panose="02020603050405020304" pitchFamily="18" charset="0"/>
              </a:rPr>
              <a:t>Little, B. (2020, July 24). When the “Capitol Crawl” Dramatized the Need for Americans with Disabilities Act. HISTORY. https://www.history.com/news/americans-with-disabilities-act-1990-capitol-crawl</a:t>
            </a:r>
            <a:endParaRPr lang="en-US" sz="1050" b="0" i="0" dirty="0">
              <a:solidFill>
                <a:srgbClr val="000000"/>
              </a:solidFill>
              <a:effectLst/>
              <a:latin typeface="Times New Roman" panose="02020603050405020304" pitchFamily="18" charset="0"/>
            </a:endParaRPr>
          </a:p>
        </p:txBody>
      </p:sp>
      <p:sp>
        <p:nvSpPr>
          <p:cNvPr id="71" name="Google Shape;71;p1"/>
          <p:cNvSpPr txBox="1">
            <a:spLocks noGrp="1"/>
          </p:cNvSpPr>
          <p:nvPr>
            <p:ph type="body" idx="7"/>
          </p:nvPr>
        </p:nvSpPr>
        <p:spPr>
          <a:xfrm>
            <a:off x="4570413" y="3673719"/>
            <a:ext cx="4424118" cy="2732081"/>
          </a:xfrm>
          <a:prstGeom prst="rect">
            <a:avLst/>
          </a:prstGeom>
          <a:noFill/>
          <a:ln>
            <a:noFill/>
          </a:ln>
        </p:spPr>
        <p:txBody>
          <a:bodyPr spcFirstLastPara="1" wrap="square" lIns="91425" tIns="45700" rIns="91425" bIns="45700" anchor="t" anchorCtr="0">
            <a:noAutofit/>
          </a:bodyPr>
          <a:lstStyle/>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“...The Americans with Disabilities Act was finally passed in 1990. Throughout this time, boycotts, sit-ins, and civil disobedience became ways to draw attention to the educational barriers facing many people with disabilities. For instance, a group of protesters staged a very physical protest against the steep steps that kept disabled people disenfranchised within legal and political processes, by taking off their braces, getting out of their wheelchairs, putting down their crutches, and climbing the Capitol Steps in Washington. (</a:t>
            </a:r>
            <a:r>
              <a:rPr lang="en-US" sz="1000" dirty="0" err="1">
                <a:latin typeface="Calibri" panose="020F0502020204030204" pitchFamily="34" charset="0"/>
                <a:ea typeface="Calibri" panose="020F0502020204030204" pitchFamily="34" charset="0"/>
                <a:cs typeface="Calibri" panose="020F0502020204030204" pitchFamily="34" charset="0"/>
              </a:rPr>
              <a:t>pgs</a:t>
            </a:r>
            <a:r>
              <a:rPr lang="en-US" sz="1000" dirty="0">
                <a:latin typeface="Calibri" panose="020F0502020204030204" pitchFamily="34" charset="0"/>
                <a:ea typeface="Calibri" panose="020F0502020204030204" pitchFamily="34" charset="0"/>
                <a:cs typeface="Calibri" panose="020F0502020204030204" pitchFamily="34" charset="0"/>
              </a:rPr>
              <a:t> 58-59)</a:t>
            </a:r>
          </a:p>
          <a:p>
            <a:pPr marL="0" marR="0">
              <a:spcBef>
                <a:spcPts val="0"/>
              </a:spcBef>
              <a:spcAft>
                <a:spcPts val="600"/>
              </a:spcAft>
            </a:pPr>
            <a:r>
              <a:rPr lang="en-US" sz="1000" dirty="0">
                <a:latin typeface="Calibri" panose="020F0502020204030204" pitchFamily="34" charset="0"/>
                <a:ea typeface="Calibri" panose="020F0502020204030204" pitchFamily="34" charset="0"/>
                <a:cs typeface="Calibri" panose="020F0502020204030204" pitchFamily="34" charset="0"/>
              </a:rPr>
              <a:t>Unfortunately, following the ADA, and a fairly large public backlash against this act, access for people with disabilities is no longer seen primarily as a civil rights issue. Access is constructed as a matter of compliance, as the dominant terminology of the ADA is the idea of “reasonable accommodation.” The “reason” of the medical and legal establishment, then, finally decides upon which accommodations are to be made— and this is reproduced at the university, where the student with disabilities must catalogue their deficits, and then is granted access through a finite range of legally and institutionally sanctioned accommodations, doled out carefully by professors and instructors under pressure and circumscription of the law. (page 61)</a:t>
            </a:r>
            <a:endParaRPr lang="en-US" sz="10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Google Shape;72;p1"/>
          <p:cNvSpPr txBox="1">
            <a:spLocks noGrp="1"/>
          </p:cNvSpPr>
          <p:nvPr>
            <p:ph type="title"/>
          </p:nvPr>
        </p:nvSpPr>
        <p:spPr>
          <a:xfrm>
            <a:off x="5864004" y="133161"/>
            <a:ext cx="3047243" cy="360488"/>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Laws &amp; Mandates</a:t>
            </a:r>
          </a:p>
        </p:txBody>
      </p:sp>
    </p:spTree>
    <p:custDataLst>
      <p:tags r:id="rId1"/>
    </p:custDataLst>
    <p:extLst>
      <p:ext uri="{BB962C8B-B14F-4D97-AF65-F5344CB8AC3E}">
        <p14:creationId xmlns:p14="http://schemas.microsoft.com/office/powerpoint/2010/main" val="3356591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aOSWULs"/>
  <p:tag name="ARTICULATE_DESIGN_ID_CUSTOM DESIGN" val="CY60KHnT"/>
  <p:tag name="ARTICULATE_SLIDE_THUMBNAIL_REFRESH" val="1"/>
  <p:tag name="ARTICULATE_PROJECT_OPEN" val="0"/>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irds and berries ">
      <a:dk1>
        <a:srgbClr val="000000"/>
      </a:dk1>
      <a:lt1>
        <a:srgbClr val="FFFFFF"/>
      </a:lt1>
      <a:dk2>
        <a:srgbClr val="1F497D"/>
      </a:dk2>
      <a:lt2>
        <a:srgbClr val="EEECE1"/>
      </a:lt2>
      <a:accent1>
        <a:srgbClr val="9A9EAB"/>
      </a:accent1>
      <a:accent2>
        <a:srgbClr val="5D535E"/>
      </a:accent2>
      <a:accent3>
        <a:srgbClr val="EC96A4"/>
      </a:accent3>
      <a:accent4>
        <a:srgbClr val="DFE166"/>
      </a:accent4>
      <a:accent5>
        <a:srgbClr val="000000"/>
      </a:accent5>
      <a:accent6>
        <a:srgbClr val="8A8A8A"/>
      </a:accent6>
      <a:hlink>
        <a:srgbClr val="0096D2"/>
      </a:hlink>
      <a:folHlink>
        <a:srgbClr val="005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2752</Words>
  <Application>Microsoft Office PowerPoint</Application>
  <PresentationFormat>On-screen Show (4:3)</PresentationFormat>
  <Paragraphs>270</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vt:lpstr>
      <vt:lpstr>Times New Roman</vt:lpstr>
      <vt:lpstr>Microsoft Sans Serif</vt:lpstr>
      <vt:lpstr>NewBaskervilleStd-Roman</vt:lpstr>
      <vt:lpstr>Garamond</vt:lpstr>
      <vt:lpstr>Trebuchet MS</vt:lpstr>
      <vt:lpstr>Open Sans</vt:lpstr>
      <vt:lpstr>Arial</vt:lpstr>
      <vt:lpstr>Office Theme</vt:lpstr>
      <vt:lpstr>Book Summary</vt:lpstr>
      <vt:lpstr>Steep Steps </vt:lpstr>
      <vt:lpstr>Eugenics</vt:lpstr>
      <vt:lpstr>Structural Ableism</vt:lpstr>
      <vt:lpstr>Abelist Apologia</vt:lpstr>
      <vt:lpstr>Capitalism</vt:lpstr>
      <vt:lpstr>The Retrofit</vt:lpstr>
      <vt:lpstr>Responsibility</vt:lpstr>
      <vt:lpstr>Laws &amp; Mandates</vt:lpstr>
      <vt:lpstr>Online Education</vt:lpstr>
      <vt:lpstr>Universal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Accessibility Important</dc:title>
  <dc:creator>Atesso</dc:creator>
  <cp:lastModifiedBy>Elaine Plourde</cp:lastModifiedBy>
  <cp:revision>2</cp:revision>
  <dcterms:created xsi:type="dcterms:W3CDTF">2015-02-04T13:53:25Z</dcterms:created>
  <dcterms:modified xsi:type="dcterms:W3CDTF">2024-07-14T14:39:17Z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CCC5DFD1-8C38-49D2-84D3-0BC637D66F5E</vt:lpwstr>
  </property>
  <property fmtid="{D5CDD505-2E9C-101B-9397-08002B2CF9AE}" pid="3" name="ArticulatePath">
    <vt:lpwstr>YPO1502SEL_Second Draft Storyboard_030515_ProEdit</vt:lpwstr>
  </property>
  <property fmtid="{D5CDD505-2E9C-101B-9397-08002B2CF9AE}" pid="4" name="ArticulateUseProject">
    <vt:lpwstr>1</vt:lpwstr>
  </property>
  <property fmtid="{D5CDD505-2E9C-101B-9397-08002B2CF9AE}" pid="5" name="ArticulateProjectFull">
    <vt:lpwstr>G:\My Drive\ODU\APPLIED ID 861\Accessibility_storyboard_V1.ppta</vt:lpwstr>
  </property>
  <property fmtid="{D5CDD505-2E9C-101B-9397-08002B2CF9AE}" pid="6" name="ArticulateProjectVersion">
    <vt:lpwstr>8</vt:lpwstr>
  </property>
</Properties>
</file>